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58" r:id="rId6"/>
    <p:sldId id="266" r:id="rId7"/>
    <p:sldId id="267" r:id="rId8"/>
    <p:sldId id="260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2" r:id="rId18"/>
    <p:sldId id="278" r:id="rId19"/>
    <p:sldId id="283" r:id="rId20"/>
    <p:sldId id="281" r:id="rId21"/>
  </p:sldIdLst>
  <p:sldSz cx="9144000" cy="6858000" type="screen4x3"/>
  <p:notesSz cx="7559675" cy="106918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7" name="46 Imagen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8" name="47 Imagen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0" name="89 Imagen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91" name="90 Imagen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DD71-7E4E-4B9A-83C5-A9711687FB6F}" type="datetimeFigureOut">
              <a:rPr lang="ca-ES" smtClean="0"/>
              <a:t>02/12/2019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593A9-179F-431D-9D28-7DB4C331D518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cxnLst/>
            <a:rect l="0" t="0" r="r" b="b"/>
            <a:pathLst>
              <a:path w="7486" h="338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cxnLst/>
            <a:rect l="0" t="0" r="r" b="b"/>
            <a:pathLst>
              <a:path w="5592" h="589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14"/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ca-ES" sz="2700" strike="noStrike">
                <a:solidFill>
                  <a:srgbClr val="000000"/>
                </a:solidFill>
                <a:latin typeface="Lucida Sans Unicode"/>
              </a:rPr>
              <a:t>Feu clic per editar el format del text de l'esquema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a-ES" sz="2700" strike="noStrike">
                <a:solidFill>
                  <a:srgbClr val="000000"/>
                </a:solidFill>
                <a:latin typeface="Lucida Sans Unicode"/>
              </a:rPr>
              <a:t>Segon nivell d'esquema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a-ES" sz="2700" strike="noStrike">
                <a:solidFill>
                  <a:srgbClr val="000000"/>
                </a:solidFill>
                <a:latin typeface="Lucida Sans Unicode"/>
              </a:rPr>
              <a:t>Tercer nivell d'esquema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a-ES" sz="2700" strike="noStrike">
                <a:solidFill>
                  <a:srgbClr val="000000"/>
                </a:solidFill>
                <a:latin typeface="Lucida Sans Unicode"/>
              </a:rPr>
              <a:t>Quart nivell d'esquema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a-ES" sz="2700" strike="noStrike">
                <a:solidFill>
                  <a:srgbClr val="000000"/>
                </a:solidFill>
                <a:latin typeface="Lucida Sans Unicode"/>
              </a:rPr>
              <a:t>Cinquè nivell d'esquema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a-ES" sz="2700" strike="noStrike">
                <a:solidFill>
                  <a:srgbClr val="000000"/>
                </a:solidFill>
                <a:latin typeface="Lucida Sans Unicode"/>
              </a:rPr>
              <a:t>Sisè nivell d'esquema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ca-ES" sz="2700" strike="noStrike">
                <a:solidFill>
                  <a:srgbClr val="000000"/>
                </a:solidFill>
                <a:latin typeface="Lucida Sans Unicode"/>
              </a:rPr>
              <a:t>Setè nivell d'esquemaHaga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Font typeface="Verdana"/>
              <a:buChar char="◦"/>
            </a:pPr>
            <a:r>
              <a:rPr lang="ca-ES" sz="2300" strike="noStrike">
                <a:solidFill>
                  <a:srgbClr val="000000"/>
                </a:solidFill>
                <a:latin typeface="Lucida Sans Unicode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"/>
            </a:pPr>
            <a:r>
              <a:rPr lang="ca-ES" sz="2100" strike="noStrike">
                <a:solidFill>
                  <a:srgbClr val="000000"/>
                </a:solidFill>
                <a:latin typeface="Lucida Sans Unicode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"/>
            </a:pPr>
            <a:r>
              <a:rPr lang="ca-ES" sz="1900" strike="noStrike">
                <a:solidFill>
                  <a:srgbClr val="000000"/>
                </a:solidFill>
                <a:latin typeface="Lucida Sans Unicode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"/>
            </a:pPr>
            <a:r>
              <a:rPr lang="ca-ES" strike="noStrike">
                <a:solidFill>
                  <a:srgbClr val="000000"/>
                </a:solidFill>
                <a:latin typeface="Lucida Sans Unicode"/>
              </a:rPr>
              <a:t>Quinto nivel</a:t>
            </a:r>
            <a:endParaRPr/>
          </a:p>
        </p:txBody>
      </p:sp>
      <p:sp>
        <p:nvSpPr>
          <p:cNvPr id="54" name="PlaceHolder 6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a-ES" sz="1000" strike="noStrike">
                <a:solidFill>
                  <a:srgbClr val="000000"/>
                </a:solidFill>
                <a:latin typeface="Lucida Sans Unicode"/>
              </a:rPr>
              <a:t>14/03/17</a:t>
            </a:r>
            <a:endParaRPr/>
          </a:p>
        </p:txBody>
      </p:sp>
      <p:sp>
        <p:nvSpPr>
          <p:cNvPr id="55" name="PlaceHolder 7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56" name="PlaceHolder 8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86F18CD-3894-4DE2-A207-B5A8F176DD24}" type="slidenum">
              <a:rPr lang="ca-ES" sz="1000" strike="noStrike">
                <a:solidFill>
                  <a:srgbClr val="000000"/>
                </a:solidFill>
                <a:latin typeface="Lucida Sans Unicode"/>
              </a:rPr>
              <a:t>‹Nº›</a:t>
            </a:fld>
            <a:endParaRPr/>
          </a:p>
        </p:txBody>
      </p:sp>
      <p:sp>
        <p:nvSpPr>
          <p:cNvPr id="57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a-ES" sz="4100" b="1" strike="noStrike">
                <a:solidFill>
                  <a:srgbClr val="464646"/>
                </a:solidFill>
                <a:latin typeface="Lucida Sans Unicode"/>
              </a:rPr>
              <a:t>Haga clic para modificar el estilo de título del patrón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pascualsa@ccbages.cat" TargetMode="External"/><Relationship Id="rId4" Type="http://schemas.openxmlformats.org/officeDocument/2006/relationships/hyperlink" Target="mailto:ccano@ajmanresa.c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/>
          <p:cNvPicPr/>
          <p:nvPr/>
        </p:nvPicPr>
        <p:blipFill>
          <a:blip r:embed="rId2"/>
          <a:stretch/>
        </p:blipFill>
        <p:spPr>
          <a:xfrm>
            <a:off x="5796000" y="263520"/>
            <a:ext cx="2538000" cy="717208"/>
          </a:xfrm>
          <a:prstGeom prst="rect">
            <a:avLst/>
          </a:prstGeom>
          <a:ln>
            <a:noFill/>
          </a:ln>
        </p:spPr>
      </p:pic>
      <p:pic>
        <p:nvPicPr>
          <p:cNvPr id="95" name="Picture 2"/>
          <p:cNvPicPr/>
          <p:nvPr/>
        </p:nvPicPr>
        <p:blipFill>
          <a:blip r:embed="rId3"/>
          <a:srcRect l="10387" r="5905"/>
          <a:stretch/>
        </p:blipFill>
        <p:spPr>
          <a:xfrm>
            <a:off x="467640" y="84240"/>
            <a:ext cx="2088136" cy="896488"/>
          </a:xfrm>
          <a:prstGeom prst="rect">
            <a:avLst/>
          </a:prstGeom>
          <a:ln>
            <a:noFill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432074" cy="4005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5360"/>
            <a:ext cx="4018545" cy="4689447"/>
          </a:xfrm>
          <a:prstGeom prst="rect">
            <a:avLst/>
          </a:prstGeom>
        </p:spPr>
      </p:pic>
      <p:pic>
        <p:nvPicPr>
          <p:cNvPr id="11" name="Picture 2"/>
          <p:cNvPicPr/>
          <p:nvPr/>
        </p:nvPicPr>
        <p:blipFill>
          <a:blip r:embed="rId6"/>
          <a:srcRect l="10403" t="131" r="5906"/>
          <a:stretch/>
        </p:blipFill>
        <p:spPr>
          <a:xfrm>
            <a:off x="1649116" y="263520"/>
            <a:ext cx="2058788" cy="9332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14000" y="1340640"/>
            <a:ext cx="8229240" cy="403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dirty="0">
              <a:solidFill>
                <a:prstClr val="black"/>
              </a:solidFill>
            </a:endParaRPr>
          </a:p>
          <a:p>
            <a:pPr algn="just"/>
            <a:r>
              <a:rPr lang="ca-ES" dirty="0" err="1">
                <a:solidFill>
                  <a:prstClr val="black"/>
                </a:solidFill>
              </a:rPr>
              <a:t>fff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159183" y="198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a-ES" sz="4400" b="1" dirty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LA FORMACIÓ</a:t>
            </a: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16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  <p:sp>
        <p:nvSpPr>
          <p:cNvPr id="2" name="1 Elipse"/>
          <p:cNvSpPr/>
          <p:nvPr/>
        </p:nvSpPr>
        <p:spPr>
          <a:xfrm>
            <a:off x="414000" y="2204864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solidFill>
                  <a:prstClr val="white"/>
                </a:solidFill>
              </a:rPr>
              <a:t>Alcohol</a:t>
            </a:r>
            <a:endParaRPr lang="ca-ES" b="1" dirty="0">
              <a:solidFill>
                <a:prstClr val="white"/>
              </a:solidFill>
            </a:endParaRPr>
          </a:p>
          <a:p>
            <a:pPr algn="ctr"/>
            <a:r>
              <a:rPr lang="ca-ES" b="1" dirty="0">
                <a:solidFill>
                  <a:prstClr val="white"/>
                </a:solidFill>
              </a:rPr>
              <a:t>(4 hores)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3131840" y="2880342"/>
            <a:ext cx="1512168" cy="75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45647" y="1340640"/>
            <a:ext cx="298987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prstClr val="white"/>
                </a:solidFill>
              </a:rPr>
              <a:t>Nits Q</a:t>
            </a:r>
            <a:endParaRPr lang="ca-ES" dirty="0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337058" y="2220086"/>
            <a:ext cx="299846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prstClr val="white"/>
                </a:solidFill>
              </a:rPr>
              <a:t>4 hores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345648" y="3129640"/>
            <a:ext cx="3052315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prstClr val="white"/>
                </a:solidFill>
              </a:rPr>
              <a:t>Objectius: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prstClr val="white"/>
                </a:solidFill>
              </a:rPr>
              <a:t>Conèixer </a:t>
            </a:r>
            <a:r>
              <a:rPr lang="ca-ES" dirty="0" smtClean="0">
                <a:solidFill>
                  <a:prstClr val="white"/>
                </a:solidFill>
              </a:rPr>
              <a:t>reaccions amb la barreja d’alcohol amb altres substàncies.</a:t>
            </a:r>
            <a:endParaRPr lang="ca-ES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prstClr val="white"/>
                </a:solidFill>
              </a:rPr>
              <a:t>Conèixer efectes </a:t>
            </a:r>
            <a:r>
              <a:rPr lang="ca-ES" dirty="0" smtClean="0">
                <a:solidFill>
                  <a:prstClr val="white"/>
                </a:solidFill>
              </a:rPr>
              <a:t>de l’alcohol.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prstClr val="white"/>
                </a:solidFill>
              </a:rPr>
              <a:t>Saber com acompanyar</a:t>
            </a:r>
            <a:endParaRPr lang="ca-ES" dirty="0">
              <a:solidFill>
                <a:prstClr val="white"/>
              </a:solidFill>
            </a:endParaRPr>
          </a:p>
          <a:p>
            <a:pPr marL="285750" indent="-285750" algn="ctr">
              <a:buFontTx/>
              <a:buChar char="-"/>
            </a:pPr>
            <a:endParaRPr lang="ca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62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14000" y="1340640"/>
            <a:ext cx="8229240" cy="403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dirty="0">
              <a:solidFill>
                <a:prstClr val="black"/>
              </a:solidFill>
            </a:endParaRPr>
          </a:p>
          <a:p>
            <a:pPr algn="just"/>
            <a:r>
              <a:rPr lang="ca-ES" dirty="0" err="1">
                <a:solidFill>
                  <a:prstClr val="black"/>
                </a:solidFill>
              </a:rPr>
              <a:t>fff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230760" y="174049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a-ES" sz="4400" b="1" dirty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LA FORMACIÓ</a:t>
            </a: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16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  <p:sp>
        <p:nvSpPr>
          <p:cNvPr id="2" name="1 Elipse"/>
          <p:cNvSpPr/>
          <p:nvPr/>
        </p:nvSpPr>
        <p:spPr>
          <a:xfrm>
            <a:off x="414000" y="2204864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b="1" dirty="0" smtClean="0">
                <a:solidFill>
                  <a:prstClr val="white"/>
                </a:solidFill>
              </a:rPr>
              <a:t>Sexisme i festa</a:t>
            </a:r>
            <a:endParaRPr lang="ca-ES" b="1" dirty="0">
              <a:solidFill>
                <a:prstClr val="white"/>
              </a:solidFill>
            </a:endParaRPr>
          </a:p>
          <a:p>
            <a:pPr algn="ctr"/>
            <a:r>
              <a:rPr lang="ca-ES" b="1" dirty="0" smtClean="0">
                <a:solidFill>
                  <a:prstClr val="white"/>
                </a:solidFill>
              </a:rPr>
              <a:t>(</a:t>
            </a:r>
            <a:r>
              <a:rPr lang="ca-ES" b="1" dirty="0">
                <a:solidFill>
                  <a:prstClr val="white"/>
                </a:solidFill>
              </a:rPr>
              <a:t>4 hores)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3131840" y="2880342"/>
            <a:ext cx="1512168" cy="75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64087" y="1594912"/>
            <a:ext cx="309591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prstClr val="white"/>
                </a:solidFill>
              </a:rPr>
              <a:t>Gemma Franch</a:t>
            </a:r>
            <a:endParaRPr lang="ca-ES" dirty="0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407684" y="2384884"/>
            <a:ext cx="307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prstClr val="white"/>
                </a:solidFill>
              </a:rPr>
              <a:t>4 hores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407684" y="3119480"/>
            <a:ext cx="3052315" cy="225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b="1" dirty="0" smtClean="0">
              <a:solidFill>
                <a:prstClr val="white"/>
              </a:solidFill>
            </a:endParaRPr>
          </a:p>
          <a:p>
            <a:pPr algn="ctr"/>
            <a:r>
              <a:rPr lang="ca-ES" b="1" dirty="0" smtClean="0">
                <a:solidFill>
                  <a:prstClr val="white"/>
                </a:solidFill>
              </a:rPr>
              <a:t>Objectius: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 smtClean="0">
                <a:solidFill>
                  <a:prstClr val="white"/>
                </a:solidFill>
              </a:rPr>
              <a:t>Prendre consciència de les </a:t>
            </a:r>
            <a:r>
              <a:rPr lang="ca-ES" dirty="0" err="1" smtClean="0">
                <a:solidFill>
                  <a:prstClr val="white"/>
                </a:solidFill>
              </a:rPr>
              <a:t>microviolències</a:t>
            </a:r>
            <a:r>
              <a:rPr lang="ca-ES" dirty="0" smtClean="0">
                <a:solidFill>
                  <a:prstClr val="white"/>
                </a:solidFill>
              </a:rPr>
              <a:t> i fer-les aflorar.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>
                <a:solidFill>
                  <a:prstClr val="white"/>
                </a:solidFill>
              </a:rPr>
              <a:t>Detectar situacions de violència.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>
                <a:solidFill>
                  <a:prstClr val="white"/>
                </a:solidFill>
              </a:rPr>
              <a:t>Saber acompanyar cap als recursos necessaris</a:t>
            </a:r>
          </a:p>
          <a:p>
            <a:pPr marL="285750" indent="-285750" algn="ctr">
              <a:buFontTx/>
              <a:buChar char="-"/>
            </a:pPr>
            <a:endParaRPr lang="ca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19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14000" y="1340640"/>
            <a:ext cx="8229240" cy="403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dirty="0">
              <a:solidFill>
                <a:prstClr val="black"/>
              </a:solidFill>
            </a:endParaRPr>
          </a:p>
          <a:p>
            <a:pPr algn="just"/>
            <a:r>
              <a:rPr lang="ca-ES" dirty="0" err="1">
                <a:solidFill>
                  <a:prstClr val="black"/>
                </a:solidFill>
              </a:rPr>
              <a:t>fff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230760" y="174049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a-ES" sz="4400" b="1" dirty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LA FORMACIÓ</a:t>
            </a: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16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  <p:sp>
        <p:nvSpPr>
          <p:cNvPr id="2" name="1 Elipse"/>
          <p:cNvSpPr/>
          <p:nvPr/>
        </p:nvSpPr>
        <p:spPr>
          <a:xfrm>
            <a:off x="414000" y="2204864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solidFill>
                  <a:prstClr val="white"/>
                </a:solidFill>
              </a:rPr>
              <a:t>Afectivitat i sexualitat- </a:t>
            </a:r>
            <a:endParaRPr lang="ca-ES" b="1" dirty="0">
              <a:solidFill>
                <a:prstClr val="white"/>
              </a:solidFill>
            </a:endParaRPr>
          </a:p>
          <a:p>
            <a:pPr algn="ctr"/>
            <a:r>
              <a:rPr lang="ca-ES" b="1" dirty="0" smtClean="0">
                <a:solidFill>
                  <a:prstClr val="white"/>
                </a:solidFill>
              </a:rPr>
              <a:t>(4 </a:t>
            </a:r>
            <a:r>
              <a:rPr lang="ca-ES" b="1" dirty="0">
                <a:solidFill>
                  <a:prstClr val="white"/>
                </a:solidFill>
              </a:rPr>
              <a:t>hores)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3131840" y="2880342"/>
            <a:ext cx="1512168" cy="75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64087" y="1556792"/>
            <a:ext cx="28803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prstClr val="white"/>
                </a:solidFill>
              </a:rPr>
              <a:t>Gemma Franch</a:t>
            </a:r>
            <a:endParaRPr lang="ca-ES" dirty="0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389958" y="2448294"/>
            <a:ext cx="285444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prstClr val="white"/>
                </a:solidFill>
              </a:rPr>
              <a:t>4 hores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278680" y="3248980"/>
            <a:ext cx="3037735" cy="2268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b="1" dirty="0" smtClean="0">
              <a:solidFill>
                <a:prstClr val="white"/>
              </a:solidFill>
            </a:endParaRPr>
          </a:p>
          <a:p>
            <a:pPr algn="ctr"/>
            <a:endParaRPr lang="ca-ES" b="1" dirty="0">
              <a:solidFill>
                <a:prstClr val="white"/>
              </a:solidFill>
            </a:endParaRPr>
          </a:p>
          <a:p>
            <a:pPr algn="ctr"/>
            <a:r>
              <a:rPr lang="ca-ES" b="1" dirty="0" smtClean="0">
                <a:solidFill>
                  <a:prstClr val="white"/>
                </a:solidFill>
              </a:rPr>
              <a:t>Objectius</a:t>
            </a:r>
            <a:r>
              <a:rPr lang="ca-ES" b="1" dirty="0">
                <a:solidFill>
                  <a:prstClr val="white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prstClr val="white"/>
                </a:solidFill>
              </a:rPr>
              <a:t>Conèixer </a:t>
            </a:r>
            <a:r>
              <a:rPr lang="ca-ES" dirty="0" smtClean="0">
                <a:solidFill>
                  <a:prstClr val="white"/>
                </a:solidFill>
              </a:rPr>
              <a:t>mètodes de prevenció </a:t>
            </a:r>
            <a:r>
              <a:rPr lang="ca-ES" dirty="0" smtClean="0">
                <a:solidFill>
                  <a:prstClr val="white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prstClr val="white"/>
                </a:solidFill>
              </a:rPr>
              <a:t>Saber posar límits.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prstClr val="white"/>
                </a:solidFill>
              </a:rPr>
              <a:t>Conèixer temàtiques relacionades amb gènere i les violències sexuals.</a:t>
            </a:r>
            <a:endParaRPr lang="ca-ES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>
              <a:solidFill>
                <a:prstClr val="white"/>
              </a:solidFill>
            </a:endParaRPr>
          </a:p>
          <a:p>
            <a:pPr marL="285750" indent="-285750" algn="ctr">
              <a:buFontTx/>
              <a:buChar char="-"/>
            </a:pPr>
            <a:endParaRPr lang="ca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19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14000" y="1340640"/>
            <a:ext cx="8229240" cy="403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dirty="0">
              <a:solidFill>
                <a:prstClr val="black"/>
              </a:solidFill>
            </a:endParaRPr>
          </a:p>
          <a:p>
            <a:pPr algn="just"/>
            <a:r>
              <a:rPr lang="ca-ES" dirty="0" err="1">
                <a:solidFill>
                  <a:prstClr val="black"/>
                </a:solidFill>
              </a:rPr>
              <a:t>fff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230760" y="174049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a-ES" sz="4400" b="1" dirty="0">
                <a:solidFill>
                  <a:srgbClr val="227A8F"/>
                </a:solidFill>
                <a:latin typeface="Century Gothic"/>
              </a:rPr>
              <a:t>LA FORMACIÓ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16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  <p:sp>
        <p:nvSpPr>
          <p:cNvPr id="2" name="1 Elipse"/>
          <p:cNvSpPr/>
          <p:nvPr/>
        </p:nvSpPr>
        <p:spPr>
          <a:xfrm>
            <a:off x="414000" y="2204864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b="1" dirty="0" smtClean="0"/>
              <a:t>Formació Afectivitat i Sexualitat  (LGBTI) </a:t>
            </a:r>
          </a:p>
          <a:p>
            <a:r>
              <a:rPr lang="ca-ES" b="1" dirty="0" smtClean="0"/>
              <a:t>( 4 </a:t>
            </a:r>
            <a:r>
              <a:rPr lang="ca-ES" b="1" dirty="0" smtClean="0"/>
              <a:t>hores)</a:t>
            </a:r>
            <a:endParaRPr lang="es-ES" b="1" dirty="0"/>
          </a:p>
        </p:txBody>
      </p:sp>
      <p:sp>
        <p:nvSpPr>
          <p:cNvPr id="5" name="4 Flecha derecha"/>
          <p:cNvSpPr/>
          <p:nvPr/>
        </p:nvSpPr>
        <p:spPr>
          <a:xfrm>
            <a:off x="3131840" y="2880342"/>
            <a:ext cx="1512168" cy="75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64088" y="1988840"/>
            <a:ext cx="29523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smtClean="0">
                <a:solidFill>
                  <a:prstClr val="white"/>
                </a:solidFill>
              </a:rPr>
              <a:t>Filigrana</a:t>
            </a:r>
            <a:endParaRPr lang="ca-ES" sz="1600" dirty="0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389958" y="2816932"/>
            <a:ext cx="292645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prstClr val="white"/>
                </a:solidFill>
              </a:rPr>
              <a:t>2 hores</a:t>
            </a:r>
            <a:endParaRPr lang="ca-ES" dirty="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407684" y="3636426"/>
            <a:ext cx="2908731" cy="2096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solidFill>
                  <a:prstClr val="white"/>
                </a:solidFill>
              </a:rPr>
              <a:t>OBJECTIUS</a:t>
            </a:r>
            <a:r>
              <a:rPr lang="ca-ES" b="1" dirty="0" smtClean="0">
                <a:solidFill>
                  <a:prstClr val="white"/>
                </a:solidFill>
              </a:rPr>
              <a:t>:</a:t>
            </a:r>
          </a:p>
          <a:p>
            <a:pPr algn="ctr"/>
            <a:r>
              <a:rPr lang="ca-ES" dirty="0" smtClean="0">
                <a:solidFill>
                  <a:prstClr val="white"/>
                </a:solidFill>
              </a:rPr>
              <a:t>Donar a conèixer la Llei existent </a:t>
            </a:r>
          </a:p>
          <a:p>
            <a:pPr algn="ctr"/>
            <a:r>
              <a:rPr lang="ca-ES" dirty="0" smtClean="0">
                <a:solidFill>
                  <a:prstClr val="white"/>
                </a:solidFill>
              </a:rPr>
              <a:t>Saber acompanyar persones LGTBI.</a:t>
            </a:r>
            <a:endParaRPr lang="ca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671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14000" y="1340640"/>
            <a:ext cx="8229240" cy="403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dirty="0">
              <a:solidFill>
                <a:prstClr val="black"/>
              </a:solidFill>
            </a:endParaRPr>
          </a:p>
          <a:p>
            <a:pPr algn="just"/>
            <a:r>
              <a:rPr lang="ca-ES" dirty="0" err="1">
                <a:solidFill>
                  <a:prstClr val="black"/>
                </a:solidFill>
              </a:rPr>
              <a:t>fff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230760" y="174049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a-ES" sz="4400" b="1" dirty="0">
                <a:solidFill>
                  <a:srgbClr val="227A8F"/>
                </a:solidFill>
                <a:latin typeface="Century Gothic"/>
              </a:rPr>
              <a:t>LA FORMACIÓ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16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  <p:sp>
        <p:nvSpPr>
          <p:cNvPr id="2" name="1 Elipse"/>
          <p:cNvSpPr/>
          <p:nvPr/>
        </p:nvSpPr>
        <p:spPr>
          <a:xfrm>
            <a:off x="414000" y="2204864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solidFill>
                  <a:prstClr val="white"/>
                </a:solidFill>
              </a:rPr>
              <a:t>Estratègies d’intervenció</a:t>
            </a:r>
          </a:p>
          <a:p>
            <a:pPr algn="ctr"/>
            <a:r>
              <a:rPr lang="ca-ES" b="1" dirty="0" smtClean="0">
                <a:solidFill>
                  <a:prstClr val="white"/>
                </a:solidFill>
              </a:rPr>
              <a:t>(4 hores)</a:t>
            </a:r>
            <a:endParaRPr lang="ca-ES" b="1" dirty="0">
              <a:solidFill>
                <a:prstClr val="white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3131840" y="2880342"/>
            <a:ext cx="1512168" cy="75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64088" y="1988840"/>
            <a:ext cx="27213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prstClr val="white"/>
                </a:solidFill>
              </a:rPr>
              <a:t>Companyia Cactus</a:t>
            </a:r>
            <a:endParaRPr lang="ca-ES" dirty="0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389959" y="2816932"/>
            <a:ext cx="27213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prstClr val="white"/>
                </a:solidFill>
              </a:rPr>
              <a:t>4 </a:t>
            </a:r>
            <a:r>
              <a:rPr lang="ca-ES" dirty="0">
                <a:solidFill>
                  <a:prstClr val="white"/>
                </a:solidFill>
              </a:rPr>
              <a:t>hores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407685" y="3636426"/>
            <a:ext cx="2721332" cy="2096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prstClr val="white"/>
                </a:solidFill>
              </a:rPr>
              <a:t>Objectius: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prstClr val="white"/>
                </a:solidFill>
              </a:rPr>
              <a:t>Desinhibició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prstClr val="white"/>
                </a:solidFill>
              </a:rPr>
              <a:t>Estratègies d’apropament a grups</a:t>
            </a:r>
            <a:endParaRPr lang="ca-ES" dirty="0">
              <a:solidFill>
                <a:prstClr val="white"/>
              </a:solidFill>
            </a:endParaRPr>
          </a:p>
          <a:p>
            <a:pPr marL="285750" indent="-285750" algn="ctr">
              <a:buFontTx/>
              <a:buChar char="-"/>
            </a:pPr>
            <a:endParaRPr lang="ca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168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14000" y="1340640"/>
            <a:ext cx="8229240" cy="43926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buSzPct val="68000"/>
              <a:buFont typeface="Wingdings 3" charset="2"/>
              <a:buChar char=""/>
            </a:pPr>
            <a:r>
              <a:rPr lang="ca-ES" sz="2700" dirty="0" smtClean="0">
                <a:solidFill>
                  <a:srgbClr val="000000"/>
                </a:solidFill>
              </a:rPr>
              <a:t>Els àngels de nit intervenen en grups de dos o tres persones en funció de la sortida.</a:t>
            </a:r>
          </a:p>
          <a:p>
            <a:pPr algn="just">
              <a:buSzPct val="68000"/>
              <a:buFont typeface="Wingdings 3" charset="2"/>
              <a:buChar char=""/>
            </a:pPr>
            <a:r>
              <a:rPr lang="ca-ES" sz="2700" dirty="0" smtClean="0">
                <a:solidFill>
                  <a:srgbClr val="000000"/>
                </a:solidFill>
              </a:rPr>
              <a:t>S’acompanyen durant tota la sortida de personal tècnic de l’Ajuntament i del Consell Comarcal</a:t>
            </a:r>
          </a:p>
          <a:p>
            <a:pPr algn="just">
              <a:buSzPct val="68000"/>
              <a:buFont typeface="Wingdings 3" charset="2"/>
              <a:buChar char=""/>
            </a:pPr>
            <a:r>
              <a:rPr lang="ca-ES" sz="2700" dirty="0" smtClean="0">
                <a:solidFill>
                  <a:srgbClr val="000000"/>
                </a:solidFill>
              </a:rPr>
              <a:t>Durant les intervencions estan coordinats amb agents de seguretat, Unitats de Creu Roja, Protecció civil,... </a:t>
            </a:r>
          </a:p>
          <a:p>
            <a:pPr algn="just">
              <a:buSzPct val="68000"/>
            </a:pPr>
            <a:endParaRPr lang="ca-ES" sz="2700" dirty="0" smtClean="0">
              <a:solidFill>
                <a:srgbClr val="000000"/>
              </a:solidFill>
            </a:endParaRPr>
          </a:p>
          <a:p>
            <a:pPr algn="just">
              <a:buSzPct val="68000"/>
              <a:buFont typeface="Wingdings 3" charset="2"/>
              <a:buChar char=""/>
            </a:pPr>
            <a:r>
              <a:rPr lang="ca-ES" sz="2700" dirty="0" smtClean="0">
                <a:solidFill>
                  <a:srgbClr val="000000"/>
                </a:solidFill>
              </a:rPr>
              <a:t>Reben una gratificació de 30,00€ per sortida </a:t>
            </a:r>
          </a:p>
          <a:p>
            <a:pPr algn="just">
              <a:buSzPct val="68000"/>
              <a:buFont typeface="Wingdings 3" charset="2"/>
              <a:buChar char=""/>
            </a:pPr>
            <a:endParaRPr lang="ca-ES" sz="2700" dirty="0" smtClean="0">
              <a:solidFill>
                <a:srgbClr val="000000"/>
              </a:solidFill>
            </a:endParaRPr>
          </a:p>
          <a:p>
            <a:pPr algn="just">
              <a:buSzPct val="68000"/>
              <a:buFont typeface="Wingdings 3" charset="2"/>
              <a:buChar char=""/>
            </a:pPr>
            <a:endParaRPr lang="ca-ES" sz="2700" dirty="0" smtClean="0">
              <a:solidFill>
                <a:srgbClr val="000000"/>
              </a:solidFill>
            </a:endParaRPr>
          </a:p>
          <a:p>
            <a:pPr algn="just">
              <a:buSzPct val="68000"/>
              <a:buFont typeface="Wingdings 3" charset="2"/>
              <a:buChar char="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  <a:buFont typeface="Wingdings 3" charset="2"/>
              <a:buChar char=""/>
            </a:pPr>
            <a:endParaRPr lang="ca-ES" sz="2700" dirty="0" smtClean="0">
              <a:solidFill>
                <a:srgbClr val="000000"/>
              </a:solidFill>
            </a:endParaRPr>
          </a:p>
          <a:p>
            <a:pPr algn="just">
              <a:buSzPct val="68000"/>
              <a:buFont typeface="Wingdings 3" charset="2"/>
              <a:buChar char="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  <a:buFont typeface="Wingdings 3" charset="2"/>
              <a:buChar char=""/>
            </a:pPr>
            <a:endParaRPr lang="ca-ES" sz="2700" dirty="0" smtClean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23076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a-ES" sz="4400" b="1" dirty="0" smtClean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ELS ÀNGELS DE NIT</a:t>
            </a:r>
          </a:p>
        </p:txBody>
      </p:sp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16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7768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14000" y="1340640"/>
            <a:ext cx="8229240" cy="43926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buSzPct val="68000"/>
              <a:buFont typeface="Wingdings 3" charset="2"/>
              <a:buChar char=""/>
            </a:pPr>
            <a:r>
              <a:rPr lang="ca-ES" sz="2700" dirty="0" smtClean="0">
                <a:solidFill>
                  <a:srgbClr val="000000"/>
                </a:solidFill>
              </a:rPr>
              <a:t>Els àngels de nit van amb unes samarretes (a l’estiu) o suadores ( a l’hivern), per tal que es puguin identificar.</a:t>
            </a:r>
          </a:p>
          <a:p>
            <a:pPr algn="just">
              <a:buSzPct val="68000"/>
              <a:buFont typeface="Wingdings 3" charset="2"/>
              <a:buChar char=""/>
            </a:pPr>
            <a:endParaRPr lang="ca-ES" sz="2700" dirty="0" smtClean="0">
              <a:solidFill>
                <a:srgbClr val="000000"/>
              </a:solidFill>
            </a:endParaRPr>
          </a:p>
          <a:p>
            <a:pPr algn="just">
              <a:buSzPct val="68000"/>
              <a:buFont typeface="Wingdings 3" charset="2"/>
              <a:buChar char="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  <a:buFont typeface="Wingdings 3" charset="2"/>
              <a:buChar char=""/>
            </a:pPr>
            <a:endParaRPr lang="ca-ES" sz="2700" dirty="0" smtClean="0">
              <a:solidFill>
                <a:srgbClr val="000000"/>
              </a:solidFill>
            </a:endParaRPr>
          </a:p>
          <a:p>
            <a:pPr algn="just">
              <a:buSzPct val="68000"/>
              <a:buFont typeface="Wingdings 3" charset="2"/>
              <a:buChar char="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  <a:buFont typeface="Wingdings 3" charset="2"/>
              <a:buChar char=""/>
            </a:pPr>
            <a:endParaRPr lang="ca-ES" sz="2700" dirty="0" smtClean="0">
              <a:solidFill>
                <a:srgbClr val="000000"/>
              </a:solidFill>
            </a:endParaRPr>
          </a:p>
          <a:p>
            <a:pPr algn="just">
              <a:buSzPct val="68000"/>
              <a:buFont typeface="Wingdings 3" charset="2"/>
              <a:buChar char=""/>
            </a:pPr>
            <a:r>
              <a:rPr lang="ca-ES" sz="2700" dirty="0" smtClean="0">
                <a:solidFill>
                  <a:srgbClr val="000000"/>
                </a:solidFill>
              </a:rPr>
              <a:t>Imatge creada per una alumne d’animació </a:t>
            </a:r>
            <a:r>
              <a:rPr lang="ca-ES" sz="2700" dirty="0" err="1" smtClean="0">
                <a:solidFill>
                  <a:srgbClr val="000000"/>
                </a:solidFill>
              </a:rPr>
              <a:t>sòciocultural</a:t>
            </a:r>
            <a:r>
              <a:rPr lang="ca-ES" sz="27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23076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a-ES" sz="4400" b="1" dirty="0" smtClean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IDENTIFICACIÓ DELS ÀNGELS DE NIT</a:t>
            </a:r>
          </a:p>
        </p:txBody>
      </p:sp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16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Z:\PLA COMARCAL 2013_2016_2018\OFICINA JOVE\PROJECTE SALUT\ÀNGELS DE NIT\ÀNGELS DE NIT 2017\PRESENTACIÓ PROJECTE\IMG_20170925_161918_samarreta darre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21346" y="2474368"/>
            <a:ext cx="215796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PLA COMARCAL 2013_2016_2018\OFICINA JOVE\PROJECTE SALUT\ÀNGELS DE NIT\ÀNGELS DE NIT 2017\PRESENTACIÓ PROJECTE\IMG_20170925_161903_samarreta_dava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36767" y="2146952"/>
            <a:ext cx="1961184" cy="261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064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79640" y="335160"/>
            <a:ext cx="8964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ca-ES" sz="4800" b="1" dirty="0">
                <a:solidFill>
                  <a:srgbClr val="227A8F"/>
                </a:solidFill>
                <a:latin typeface="Century Gothic"/>
              </a:rPr>
              <a:t>MATERIAL QUE ES REPARTEIX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119" name="Picture 2"/>
          <p:cNvPicPr/>
          <p:nvPr/>
        </p:nvPicPr>
        <p:blipFill>
          <a:blip r:embed="rId2"/>
          <a:srcRect l="5311" t="4672" r="14020" b="5674"/>
          <a:stretch/>
        </p:blipFill>
        <p:spPr>
          <a:xfrm>
            <a:off x="3203848" y="1374140"/>
            <a:ext cx="3096000" cy="1932480"/>
          </a:xfrm>
          <a:prstGeom prst="rect">
            <a:avLst/>
          </a:prstGeom>
          <a:ln>
            <a:noFill/>
          </a:ln>
        </p:spPr>
      </p:pic>
      <p:pic>
        <p:nvPicPr>
          <p:cNvPr id="120" name="Picture 3"/>
          <p:cNvPicPr/>
          <p:nvPr/>
        </p:nvPicPr>
        <p:blipFill>
          <a:blip r:embed="rId3"/>
          <a:srcRect l="10238" t="6371" r="19829" b="8343"/>
          <a:stretch/>
        </p:blipFill>
        <p:spPr>
          <a:xfrm>
            <a:off x="179640" y="1307340"/>
            <a:ext cx="2952000" cy="2022120"/>
          </a:xfrm>
          <a:prstGeom prst="rect">
            <a:avLst/>
          </a:prstGeom>
          <a:ln>
            <a:noFill/>
          </a:ln>
        </p:spPr>
      </p:pic>
      <p:pic>
        <p:nvPicPr>
          <p:cNvPr id="121" name="Picture 4"/>
          <p:cNvPicPr/>
          <p:nvPr/>
        </p:nvPicPr>
        <p:blipFill>
          <a:blip r:embed="rId4"/>
          <a:srcRect l="5758" t="19133" r="6857" b="32556"/>
          <a:stretch/>
        </p:blipFill>
        <p:spPr>
          <a:xfrm rot="16200000">
            <a:off x="1167644" y="3485700"/>
            <a:ext cx="2544840" cy="2504880"/>
          </a:xfrm>
          <a:prstGeom prst="rect">
            <a:avLst/>
          </a:prstGeom>
          <a:ln>
            <a:noFill/>
          </a:ln>
        </p:spPr>
      </p:pic>
      <p:pic>
        <p:nvPicPr>
          <p:cNvPr id="122" name="Picture 6"/>
          <p:cNvPicPr/>
          <p:nvPr/>
        </p:nvPicPr>
        <p:blipFill>
          <a:blip r:embed="rId5"/>
          <a:srcRect l="23182" t="9688" r="25135" b="13830"/>
          <a:stretch/>
        </p:blipFill>
        <p:spPr>
          <a:xfrm>
            <a:off x="4499992" y="3680580"/>
            <a:ext cx="965520" cy="2544840"/>
          </a:xfrm>
          <a:prstGeom prst="rect">
            <a:avLst/>
          </a:prstGeom>
          <a:ln>
            <a:noFill/>
          </a:ln>
        </p:spPr>
      </p:pic>
      <p:pic>
        <p:nvPicPr>
          <p:cNvPr id="123" name="Picture 4"/>
          <p:cNvPicPr/>
          <p:nvPr/>
        </p:nvPicPr>
        <p:blipFill>
          <a:blip r:embed="rId6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24" name="Picture 2"/>
          <p:cNvPicPr/>
          <p:nvPr/>
        </p:nvPicPr>
        <p:blipFill>
          <a:blip r:embed="rId7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5922648" y="3465720"/>
            <a:ext cx="2808000" cy="2016000"/>
          </a:xfrm>
          <a:prstGeom prst="wedgeRoundRectCallout">
            <a:avLst>
              <a:gd name="adj1" fmla="val -20833"/>
              <a:gd name="adj2" fmla="val 72104"/>
              <a:gd name="adj3" fmla="val 16667"/>
            </a:avLst>
          </a:prstGeom>
          <a:solidFill>
            <a:schemeClr val="accent1"/>
          </a:solidFill>
          <a:ln w="7632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5940648" y="3310300"/>
            <a:ext cx="2772000" cy="209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>
              <a:solidFill>
                <a:prstClr val="black"/>
              </a:solidFill>
            </a:endParaRPr>
          </a:p>
          <a:p>
            <a:pPr>
              <a:buFont typeface="StarSymbol"/>
              <a:buChar char="-"/>
            </a:pPr>
            <a:r>
              <a:rPr lang="ca-ES" sz="1600" dirty="0">
                <a:solidFill>
                  <a:srgbClr val="000000"/>
                </a:solidFill>
                <a:latin typeface="Lucida Sans Unicode"/>
              </a:rPr>
              <a:t>Material del municipi</a:t>
            </a:r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pPr>
              <a:buFont typeface="StarSymbol"/>
              <a:buChar char="-"/>
            </a:pPr>
            <a:r>
              <a:rPr lang="ca-ES" sz="1600" dirty="0">
                <a:solidFill>
                  <a:srgbClr val="000000"/>
                </a:solidFill>
                <a:latin typeface="Lucida Sans Unicode"/>
              </a:rPr>
              <a:t>Horaris bus nocturn</a:t>
            </a:r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pPr>
              <a:buFont typeface="StarSymbol"/>
              <a:buChar char="-"/>
            </a:pPr>
            <a:r>
              <a:rPr lang="ca-ES" sz="1600" dirty="0">
                <a:solidFill>
                  <a:srgbClr val="000000"/>
                </a:solidFill>
                <a:latin typeface="Lucida Sans Unicode"/>
              </a:rPr>
              <a:t>Llistat telèfons d’emergència</a:t>
            </a:r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645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0" y="335160"/>
            <a:ext cx="95403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dirty="0">
              <a:solidFill>
                <a:prstClr val="black"/>
              </a:solidFill>
            </a:endParaRPr>
          </a:p>
        </p:txBody>
      </p:sp>
      <p:pic>
        <p:nvPicPr>
          <p:cNvPr id="129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30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35160"/>
            <a:ext cx="9242426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55707"/>
            <a:ext cx="1497713" cy="26626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21035"/>
            <a:ext cx="2160240" cy="264151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60" y="1256478"/>
            <a:ext cx="1946844" cy="346105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72810" y="4669867"/>
            <a:ext cx="199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Llacets pel dia mundial contra la SIDA</a:t>
            </a:r>
            <a:endParaRPr lang="ca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99592" y="4725144"/>
            <a:ext cx="1998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Braçalets Estima la nit</a:t>
            </a:r>
            <a:endParaRPr lang="ca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25960" y="4909810"/>
            <a:ext cx="199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Rasca </a:t>
            </a:r>
            <a:r>
              <a:rPr lang="ca-ES" dirty="0" err="1" smtClean="0"/>
              <a:t>Rasca</a:t>
            </a:r>
            <a:r>
              <a:rPr lang="ca-ES" dirty="0" smtClean="0"/>
              <a:t> amb missatges preventius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932186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-198180" y="335160"/>
            <a:ext cx="95403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ca-ES" sz="4600" b="1" dirty="0" smtClean="0">
                <a:solidFill>
                  <a:srgbClr val="227A8F"/>
                </a:solidFill>
                <a:latin typeface="Century Gothic"/>
              </a:rPr>
              <a:t>CONTACTES i MÉS INFORMACIÓ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129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30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83568" y="1772816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Cristina Cano -Ajuntament de Manresa</a:t>
            </a:r>
          </a:p>
          <a:p>
            <a:r>
              <a:rPr lang="ca-ES" dirty="0" smtClean="0">
                <a:hlinkClick r:id="rId4"/>
              </a:rPr>
              <a:t>ccano@ajmanresa.cat</a:t>
            </a:r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93 875 24 86</a:t>
            </a:r>
          </a:p>
          <a:p>
            <a:endParaRPr lang="ca-ES" dirty="0"/>
          </a:p>
          <a:p>
            <a:r>
              <a:rPr lang="ca-ES" dirty="0" smtClean="0"/>
              <a:t>Alba Pascual- Consell Comarcal del Bages</a:t>
            </a:r>
          </a:p>
          <a:p>
            <a:r>
              <a:rPr lang="ca-ES" dirty="0" smtClean="0">
                <a:hlinkClick r:id="rId5"/>
              </a:rPr>
              <a:t>pascualsa@ccbages.cat</a:t>
            </a:r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93 693 03 54</a:t>
            </a:r>
            <a:endParaRPr lang="ca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48900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4"/>
          <p:cNvPicPr/>
          <p:nvPr/>
        </p:nvPicPr>
        <p:blipFill>
          <a:blip r:embed="rId2"/>
          <a:stretch/>
        </p:blipFill>
        <p:spPr>
          <a:xfrm>
            <a:off x="6949284" y="5702880"/>
            <a:ext cx="1986120" cy="57564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179640" y="221760"/>
            <a:ext cx="8964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a-ES" sz="4000" b="1" strike="noStrike" dirty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QUÈ SÓN ELS ÀNGELS DE NIT?</a:t>
            </a:r>
            <a:endParaRPr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251640" y="1124640"/>
            <a:ext cx="85687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ca-ES" sz="2200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Són </a:t>
            </a:r>
            <a:r>
              <a:rPr lang="ca-ES" sz="2200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 grup de joves que actuen en el marc de les festes </a:t>
            </a:r>
            <a:r>
              <a:rPr lang="ca-ES" sz="2200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populars, </a:t>
            </a:r>
            <a:r>
              <a:rPr lang="ca-ES" sz="2200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en espais d’oci nocturn de la comarca del </a:t>
            </a:r>
            <a:r>
              <a:rPr lang="ca-ES" sz="2200" strike="noStrik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Bages.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9" name="Picture 2"/>
          <p:cNvPicPr/>
          <p:nvPr/>
        </p:nvPicPr>
        <p:blipFill>
          <a:blip r:embed="rId3"/>
          <a:stretch/>
        </p:blipFill>
        <p:spPr>
          <a:xfrm>
            <a:off x="4946760" y="2781000"/>
            <a:ext cx="3138120" cy="2353680"/>
          </a:xfrm>
          <a:prstGeom prst="rect">
            <a:avLst/>
          </a:prstGeom>
          <a:ln>
            <a:noFill/>
          </a:ln>
        </p:spPr>
      </p:pic>
      <p:pic>
        <p:nvPicPr>
          <p:cNvPr id="100" name="Picture 3"/>
          <p:cNvPicPr/>
          <p:nvPr/>
        </p:nvPicPr>
        <p:blipFill>
          <a:blip r:embed="rId4"/>
          <a:stretch/>
        </p:blipFill>
        <p:spPr>
          <a:xfrm>
            <a:off x="1403640" y="2781000"/>
            <a:ext cx="2520000" cy="2520000"/>
          </a:xfrm>
          <a:prstGeom prst="rect">
            <a:avLst/>
          </a:prstGeom>
          <a:ln>
            <a:noFill/>
          </a:ln>
        </p:spPr>
      </p:pic>
      <p:pic>
        <p:nvPicPr>
          <p:cNvPr id="101" name="Picture 2"/>
          <p:cNvPicPr/>
          <p:nvPr/>
        </p:nvPicPr>
        <p:blipFill>
          <a:blip r:embed="rId5"/>
          <a:srcRect l="10403" t="131" r="5906"/>
          <a:stretch/>
        </p:blipFill>
        <p:spPr>
          <a:xfrm>
            <a:off x="5148064" y="5580300"/>
            <a:ext cx="1813320" cy="82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79640" y="221760"/>
            <a:ext cx="8964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a-ES" sz="4400" b="1" strike="noStrike" dirty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ANTECEDENTS</a:t>
            </a:r>
            <a:endParaRPr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251640" y="1052640"/>
            <a:ext cx="8568720" cy="293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ca-ES" sz="2400" strike="noStrike" dirty="0">
                <a:solidFill>
                  <a:srgbClr val="000000"/>
                </a:solidFill>
              </a:rPr>
              <a:t>El projecte “Àngels de nit” va néixer al Consell Comarcal del Bages l’any 2003 i es va mantenir durant </a:t>
            </a:r>
            <a:r>
              <a:rPr lang="ca-ES" sz="2400" strike="noStrike" dirty="0" smtClean="0">
                <a:solidFill>
                  <a:srgbClr val="000000"/>
                </a:solidFill>
              </a:rPr>
              <a:t>5 anys</a:t>
            </a:r>
            <a:r>
              <a:rPr lang="ca-ES" sz="2400" strike="noStrike" dirty="0">
                <a:solidFill>
                  <a:srgbClr val="000000"/>
                </a:solidFill>
              </a:rPr>
              <a:t>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ca-ES" sz="2400" strike="noStrike" dirty="0">
                <a:solidFill>
                  <a:srgbClr val="000000"/>
                </a:solidFill>
              </a:rPr>
              <a:t>El 2014, Manresa s’adhereix al projecte Nits Q</a:t>
            </a:r>
            <a:r>
              <a:rPr lang="ca-ES" sz="2400" strike="noStrike" dirty="0" smtClean="0">
                <a:solidFill>
                  <a:srgbClr val="000000"/>
                </a:solidFill>
              </a:rPr>
              <a:t>. </a:t>
            </a:r>
            <a:r>
              <a:rPr lang="ca-ES" sz="2400" strike="noStrike" dirty="0">
                <a:solidFill>
                  <a:srgbClr val="000000"/>
                </a:solidFill>
              </a:rPr>
              <a:t>En aquell moment es planteja recuperar els Àngels de nit. Des de llavors que es desenvolupa amb un lideratge i coordinació compartit entre Consell Comarcal del Bages i Ajuntament de Manresa.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2051720" y="3984840"/>
            <a:ext cx="2808312" cy="2039400"/>
          </a:xfrm>
          <a:prstGeom prst="rect">
            <a:avLst/>
          </a:prstGeom>
          <a:ln>
            <a:noFill/>
          </a:ln>
        </p:spPr>
      </p:pic>
      <p:pic>
        <p:nvPicPr>
          <p:cNvPr id="110" name="Picture 2"/>
          <p:cNvPicPr/>
          <p:nvPr/>
        </p:nvPicPr>
        <p:blipFill>
          <a:blip r:embed="rId3"/>
          <a:srcRect l="7611" t="12326" r="9060" b="16148"/>
          <a:stretch/>
        </p:blipFill>
        <p:spPr>
          <a:xfrm>
            <a:off x="5580112" y="3761620"/>
            <a:ext cx="1799280" cy="2307240"/>
          </a:xfrm>
          <a:prstGeom prst="rect">
            <a:avLst/>
          </a:prstGeom>
          <a:ln>
            <a:noFill/>
          </a:ln>
        </p:spPr>
      </p:pic>
      <p:pic>
        <p:nvPicPr>
          <p:cNvPr id="111" name="Picture 4"/>
          <p:cNvPicPr/>
          <p:nvPr/>
        </p:nvPicPr>
        <p:blipFill>
          <a:blip r:embed="rId4"/>
          <a:stretch/>
        </p:blipFill>
        <p:spPr>
          <a:xfrm>
            <a:off x="7092360" y="613620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12" name="Picture 2"/>
          <p:cNvPicPr/>
          <p:nvPr/>
        </p:nvPicPr>
        <p:blipFill>
          <a:blip r:embed="rId5"/>
          <a:srcRect l="10403" t="131" r="5906"/>
          <a:stretch/>
        </p:blipFill>
        <p:spPr>
          <a:xfrm>
            <a:off x="5278680" y="5992200"/>
            <a:ext cx="1813320" cy="82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79640" y="221760"/>
            <a:ext cx="8964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a-ES" sz="4800" b="1" strike="noStrike" dirty="0" smtClean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OBJECTIU ESTRATÈGIC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212760" y="1246680"/>
            <a:ext cx="821160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104" name="Picture 2"/>
          <p:cNvPicPr/>
          <p:nvPr/>
        </p:nvPicPr>
        <p:blipFill>
          <a:blip r:embed="rId2"/>
          <a:stretch/>
        </p:blipFill>
        <p:spPr>
          <a:xfrm>
            <a:off x="2349540" y="3825360"/>
            <a:ext cx="3938040" cy="2215080"/>
          </a:xfrm>
          <a:prstGeom prst="rect">
            <a:avLst/>
          </a:prstGeom>
          <a:ln>
            <a:noFill/>
          </a:ln>
        </p:spPr>
      </p:pic>
      <p:pic>
        <p:nvPicPr>
          <p:cNvPr id="105" name="Picture 4"/>
          <p:cNvPicPr/>
          <p:nvPr/>
        </p:nvPicPr>
        <p:blipFill>
          <a:blip r:embed="rId3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06" name="Picture 2"/>
          <p:cNvPicPr/>
          <p:nvPr/>
        </p:nvPicPr>
        <p:blipFill>
          <a:blip r:embed="rId4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  <p:sp>
        <p:nvSpPr>
          <p:cNvPr id="2" name="1 Rectángulo redondeado"/>
          <p:cNvSpPr/>
          <p:nvPr/>
        </p:nvSpPr>
        <p:spPr>
          <a:xfrm>
            <a:off x="1582256" y="1412776"/>
            <a:ext cx="547260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Promoure els hàbits saludables entre les persones joves que fan ús dels espais d’oci nocturn</a:t>
            </a:r>
            <a:r>
              <a:rPr lang="fr-FR" dirty="0"/>
              <a:t> </a:t>
            </a:r>
            <a:r>
              <a:rPr lang="fr-FR" dirty="0" smtClean="0"/>
              <a:t> (</a:t>
            </a:r>
            <a:r>
              <a:rPr lang="fr-FR" sz="1400" dirty="0" err="1" smtClean="0"/>
              <a:t>consum</a:t>
            </a:r>
            <a:r>
              <a:rPr lang="fr-FR" sz="1400" dirty="0" smtClean="0"/>
              <a:t> de drogues</a:t>
            </a:r>
            <a:r>
              <a:rPr lang="fr-FR" dirty="0" smtClean="0"/>
              <a:t>, </a:t>
            </a:r>
            <a:r>
              <a:rPr lang="fr-FR" sz="1400" dirty="0" err="1" smtClean="0"/>
              <a:t>conductes</a:t>
            </a:r>
            <a:r>
              <a:rPr lang="fr-FR" sz="1400" dirty="0" smtClean="0"/>
              <a:t> </a:t>
            </a:r>
            <a:r>
              <a:rPr lang="fr-FR" sz="1400" dirty="0" err="1" smtClean="0"/>
              <a:t>sexuals</a:t>
            </a:r>
            <a:r>
              <a:rPr lang="fr-FR" sz="1400" dirty="0" smtClean="0"/>
              <a:t> i </a:t>
            </a:r>
            <a:r>
              <a:rPr lang="fr-FR" sz="1400" dirty="0" err="1" smtClean="0"/>
              <a:t>violències</a:t>
            </a:r>
            <a:r>
              <a:rPr lang="fr-FR" sz="1400" dirty="0" smtClean="0"/>
              <a:t> </a:t>
            </a:r>
            <a:r>
              <a:rPr lang="fr-FR" sz="1400" dirty="0" err="1" smtClean="0"/>
              <a:t>masclistes</a:t>
            </a:r>
            <a:r>
              <a:rPr lang="fr-FR" sz="1400" dirty="0" smtClean="0"/>
              <a:t>)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79640" y="221760"/>
            <a:ext cx="8964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ca-ES" sz="4800" b="1" dirty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OBJECTIUS </a:t>
            </a:r>
            <a:r>
              <a:rPr lang="ca-ES" sz="4800" b="1" dirty="0" smtClean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ESPECÍFICS I</a:t>
            </a: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212760" y="1246680"/>
            <a:ext cx="821160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buFont typeface="Wingdings" charset="2"/>
              <a:buChar char=""/>
            </a:pPr>
            <a:endParaRPr dirty="0">
              <a:solidFill>
                <a:prstClr val="black"/>
              </a:solidFill>
            </a:endParaRPr>
          </a:p>
          <a:p>
            <a:pPr algn="just"/>
            <a:endParaRPr dirty="0">
              <a:solidFill>
                <a:prstClr val="black"/>
              </a:solidFill>
            </a:endParaRPr>
          </a:p>
          <a:p>
            <a:pPr algn="just"/>
            <a:endParaRPr dirty="0">
              <a:solidFill>
                <a:prstClr val="black"/>
              </a:solidFill>
            </a:endParaRPr>
          </a:p>
        </p:txBody>
      </p:sp>
      <p:pic>
        <p:nvPicPr>
          <p:cNvPr id="105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06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  <p:sp>
        <p:nvSpPr>
          <p:cNvPr id="10" name="9 Rectángulo redondeado"/>
          <p:cNvSpPr/>
          <p:nvPr/>
        </p:nvSpPr>
        <p:spPr>
          <a:xfrm>
            <a:off x="694134" y="1043509"/>
            <a:ext cx="7730225" cy="1305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prstClr val="white"/>
                </a:solidFill>
              </a:rPr>
              <a:t>Millorar</a:t>
            </a:r>
            <a:r>
              <a:rPr lang="fr-FR" b="1" dirty="0">
                <a:solidFill>
                  <a:prstClr val="white"/>
                </a:solidFill>
              </a:rPr>
              <a:t> la </a:t>
            </a:r>
            <a:r>
              <a:rPr lang="fr-FR" b="1" dirty="0" err="1">
                <a:solidFill>
                  <a:prstClr val="white"/>
                </a:solidFill>
              </a:rPr>
              <a:t>informació</a:t>
            </a:r>
            <a:r>
              <a:rPr lang="fr-FR" b="1" dirty="0">
                <a:solidFill>
                  <a:prstClr val="white"/>
                </a:solidFill>
              </a:rPr>
              <a:t> sobre </a:t>
            </a:r>
            <a:r>
              <a:rPr lang="fr-FR" b="1" dirty="0" err="1">
                <a:solidFill>
                  <a:prstClr val="white"/>
                </a:solidFill>
              </a:rPr>
              <a:t>malalties</a:t>
            </a:r>
            <a:r>
              <a:rPr lang="fr-FR" b="1" dirty="0">
                <a:solidFill>
                  <a:prstClr val="white"/>
                </a:solidFill>
              </a:rPr>
              <a:t> de </a:t>
            </a:r>
            <a:r>
              <a:rPr lang="fr-FR" b="1" dirty="0" err="1">
                <a:solidFill>
                  <a:prstClr val="white"/>
                </a:solidFill>
              </a:rPr>
              <a:t>transmissió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 err="1">
                <a:solidFill>
                  <a:prstClr val="white"/>
                </a:solidFill>
              </a:rPr>
              <a:t>sexual</a:t>
            </a:r>
            <a:r>
              <a:rPr lang="fr-FR" b="1" dirty="0">
                <a:solidFill>
                  <a:prstClr val="white"/>
                </a:solidFill>
              </a:rPr>
              <a:t> i </a:t>
            </a:r>
            <a:r>
              <a:rPr lang="fr-FR" b="1" dirty="0" err="1">
                <a:solidFill>
                  <a:prstClr val="white"/>
                </a:solidFill>
              </a:rPr>
              <a:t>embarassos</a:t>
            </a:r>
            <a:r>
              <a:rPr lang="fr-FR" b="1" dirty="0">
                <a:solidFill>
                  <a:prstClr val="white"/>
                </a:solidFill>
              </a:rPr>
              <a:t> no </a:t>
            </a:r>
            <a:r>
              <a:rPr lang="fr-FR" b="1" dirty="0" err="1">
                <a:solidFill>
                  <a:prstClr val="white"/>
                </a:solidFill>
              </a:rPr>
              <a:t>desitjats</a:t>
            </a:r>
            <a:r>
              <a:rPr lang="fr-FR" b="1" dirty="0">
                <a:solidFill>
                  <a:prstClr val="white"/>
                </a:solidFill>
              </a:rPr>
              <a:t> entre les </a:t>
            </a:r>
            <a:r>
              <a:rPr lang="fr-FR" b="1" dirty="0" err="1">
                <a:solidFill>
                  <a:prstClr val="white"/>
                </a:solidFill>
              </a:rPr>
              <a:t>persones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 err="1">
                <a:solidFill>
                  <a:prstClr val="white"/>
                </a:solidFill>
              </a:rPr>
              <a:t>joves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 err="1">
                <a:solidFill>
                  <a:prstClr val="white"/>
                </a:solidFill>
              </a:rPr>
              <a:t>usuaries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 err="1">
                <a:solidFill>
                  <a:prstClr val="white"/>
                </a:solidFill>
              </a:rPr>
              <a:t>dels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 err="1">
                <a:solidFill>
                  <a:prstClr val="white"/>
                </a:solidFill>
              </a:rPr>
              <a:t>espais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 err="1">
                <a:solidFill>
                  <a:prstClr val="white"/>
                </a:solidFill>
              </a:rPr>
              <a:t>d’oci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 err="1">
                <a:solidFill>
                  <a:prstClr val="white"/>
                </a:solidFill>
              </a:rPr>
              <a:t>nocturn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94134" y="2572020"/>
            <a:ext cx="7730225" cy="1325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prstClr val="white"/>
                </a:solidFill>
              </a:rPr>
              <a:t>Millorar</a:t>
            </a:r>
            <a:r>
              <a:rPr lang="fr-FR" b="1" dirty="0">
                <a:solidFill>
                  <a:prstClr val="white"/>
                </a:solidFill>
              </a:rPr>
              <a:t> la </a:t>
            </a:r>
            <a:r>
              <a:rPr lang="fr-FR" b="1" dirty="0" err="1">
                <a:solidFill>
                  <a:prstClr val="white"/>
                </a:solidFill>
              </a:rPr>
              <a:t>informació</a:t>
            </a:r>
            <a:r>
              <a:rPr lang="fr-FR" b="1" dirty="0">
                <a:solidFill>
                  <a:prstClr val="white"/>
                </a:solidFill>
              </a:rPr>
              <a:t> sobre els </a:t>
            </a:r>
            <a:r>
              <a:rPr lang="fr-FR" b="1" dirty="0" err="1">
                <a:solidFill>
                  <a:prstClr val="white"/>
                </a:solidFill>
              </a:rPr>
              <a:t>consums</a:t>
            </a:r>
            <a:r>
              <a:rPr lang="fr-FR" b="1" dirty="0">
                <a:solidFill>
                  <a:prstClr val="white"/>
                </a:solidFill>
              </a:rPr>
              <a:t> responsables entre els i les </a:t>
            </a:r>
            <a:r>
              <a:rPr lang="fr-FR" b="1" dirty="0" err="1">
                <a:solidFill>
                  <a:prstClr val="white"/>
                </a:solidFill>
              </a:rPr>
              <a:t>joves</a:t>
            </a:r>
            <a:r>
              <a:rPr lang="fr-FR" b="1" dirty="0">
                <a:solidFill>
                  <a:prstClr val="white"/>
                </a:solidFill>
              </a:rPr>
              <a:t> que </a:t>
            </a:r>
            <a:r>
              <a:rPr lang="fr-FR" b="1" dirty="0" err="1">
                <a:solidFill>
                  <a:prstClr val="white"/>
                </a:solidFill>
              </a:rPr>
              <a:t>assisteixen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 err="1">
                <a:solidFill>
                  <a:prstClr val="white"/>
                </a:solidFill>
              </a:rPr>
              <a:t>als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 err="1">
                <a:solidFill>
                  <a:prstClr val="white"/>
                </a:solidFill>
              </a:rPr>
              <a:t>espais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 err="1">
                <a:solidFill>
                  <a:prstClr val="white"/>
                </a:solidFill>
              </a:rPr>
              <a:t>d’oci</a:t>
            </a:r>
            <a:r>
              <a:rPr lang="fr-FR" b="1" dirty="0">
                <a:solidFill>
                  <a:prstClr val="white"/>
                </a:solidFill>
              </a:rPr>
              <a:t> </a:t>
            </a:r>
            <a:r>
              <a:rPr lang="fr-FR" b="1" dirty="0" err="1">
                <a:solidFill>
                  <a:prstClr val="white"/>
                </a:solidFill>
              </a:rPr>
              <a:t>nocturn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60858" y="4077072"/>
            <a:ext cx="7596775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>
                <a:solidFill>
                  <a:prstClr val="white"/>
                </a:solidFill>
              </a:rPr>
              <a:t>Informar</a:t>
            </a:r>
            <a:r>
              <a:rPr lang="fr-FR" b="1" dirty="0" smtClean="0">
                <a:solidFill>
                  <a:prstClr val="white"/>
                </a:solidFill>
              </a:rPr>
              <a:t>, </a:t>
            </a:r>
            <a:r>
              <a:rPr lang="fr-FR" b="1" dirty="0" err="1" smtClean="0">
                <a:solidFill>
                  <a:prstClr val="white"/>
                </a:solidFill>
              </a:rPr>
              <a:t>assessorar</a:t>
            </a:r>
            <a:r>
              <a:rPr lang="fr-FR" b="1" dirty="0" smtClean="0">
                <a:solidFill>
                  <a:prstClr val="white"/>
                </a:solidFill>
              </a:rPr>
              <a:t> i </a:t>
            </a:r>
            <a:r>
              <a:rPr lang="fr-FR" b="1" dirty="0" err="1" smtClean="0">
                <a:solidFill>
                  <a:prstClr val="white"/>
                </a:solidFill>
              </a:rPr>
              <a:t>acompanyar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situacions</a:t>
            </a:r>
            <a:r>
              <a:rPr lang="fr-FR" b="1" dirty="0" smtClean="0">
                <a:solidFill>
                  <a:prstClr val="white"/>
                </a:solidFill>
              </a:rPr>
              <a:t> de </a:t>
            </a:r>
            <a:r>
              <a:rPr lang="fr-FR" b="1" dirty="0" err="1" smtClean="0">
                <a:solidFill>
                  <a:prstClr val="white"/>
                </a:solidFill>
              </a:rPr>
              <a:t>violència</a:t>
            </a:r>
            <a:r>
              <a:rPr lang="fr-FR" b="1" dirty="0" smtClean="0">
                <a:solidFill>
                  <a:prstClr val="white"/>
                </a:solidFill>
              </a:rPr>
              <a:t> en els </a:t>
            </a:r>
            <a:r>
              <a:rPr lang="fr-FR" b="1" dirty="0" err="1" smtClean="0">
                <a:solidFill>
                  <a:prstClr val="white"/>
                </a:solidFill>
              </a:rPr>
              <a:t>espais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d’oci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nocturn</a:t>
            </a:r>
            <a:r>
              <a:rPr lang="fr-FR" b="1" dirty="0" smtClean="0">
                <a:solidFill>
                  <a:prstClr val="white"/>
                </a:solidFill>
              </a:rPr>
              <a:t>.</a:t>
            </a:r>
            <a:endParaRPr lang="fr-F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96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79640" y="221760"/>
            <a:ext cx="8964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ca-ES" sz="4800" b="1" dirty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OBJECTIUS </a:t>
            </a:r>
            <a:r>
              <a:rPr lang="ca-ES" sz="4800" b="1" dirty="0" smtClean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ESPECÍFICS II</a:t>
            </a: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212760" y="1246680"/>
            <a:ext cx="821160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buFont typeface="Wingdings" charset="2"/>
              <a:buChar char=""/>
            </a:pPr>
            <a:endParaRPr dirty="0">
              <a:solidFill>
                <a:prstClr val="black"/>
              </a:solidFill>
            </a:endParaRPr>
          </a:p>
          <a:p>
            <a:pPr algn="just"/>
            <a:endParaRPr dirty="0">
              <a:solidFill>
                <a:prstClr val="black"/>
              </a:solidFill>
            </a:endParaRPr>
          </a:p>
          <a:p>
            <a:pPr algn="just"/>
            <a:endParaRPr dirty="0">
              <a:solidFill>
                <a:prstClr val="black"/>
              </a:solidFill>
            </a:endParaRPr>
          </a:p>
        </p:txBody>
      </p:sp>
      <p:pic>
        <p:nvPicPr>
          <p:cNvPr id="105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06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  <p:sp>
        <p:nvSpPr>
          <p:cNvPr id="10" name="9 Rectángulo redondeado"/>
          <p:cNvSpPr/>
          <p:nvPr/>
        </p:nvSpPr>
        <p:spPr>
          <a:xfrm>
            <a:off x="663159" y="1652583"/>
            <a:ext cx="7730225" cy="1305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>
                <a:solidFill>
                  <a:prstClr val="white"/>
                </a:solidFill>
              </a:rPr>
              <a:t>Dotar</a:t>
            </a:r>
            <a:r>
              <a:rPr lang="fr-FR" b="1" dirty="0" smtClean="0">
                <a:solidFill>
                  <a:prstClr val="white"/>
                </a:solidFill>
              </a:rPr>
              <a:t> de </a:t>
            </a:r>
            <a:r>
              <a:rPr lang="fr-FR" b="1" dirty="0" err="1" smtClean="0">
                <a:solidFill>
                  <a:prstClr val="white"/>
                </a:solidFill>
              </a:rPr>
              <a:t>formació</a:t>
            </a:r>
            <a:r>
              <a:rPr lang="fr-FR" b="1" dirty="0" smtClean="0">
                <a:solidFill>
                  <a:prstClr val="white"/>
                </a:solidFill>
              </a:rPr>
              <a:t> i </a:t>
            </a:r>
            <a:r>
              <a:rPr lang="fr-FR" b="1" dirty="0" err="1" smtClean="0">
                <a:solidFill>
                  <a:prstClr val="white"/>
                </a:solidFill>
              </a:rPr>
              <a:t>eines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als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joves</a:t>
            </a:r>
            <a:r>
              <a:rPr lang="fr-FR" b="1" dirty="0" smtClean="0">
                <a:solidFill>
                  <a:prstClr val="white"/>
                </a:solidFill>
              </a:rPr>
              <a:t> que </a:t>
            </a:r>
            <a:r>
              <a:rPr lang="fr-FR" b="1" dirty="0" err="1" smtClean="0">
                <a:solidFill>
                  <a:prstClr val="white"/>
                </a:solidFill>
              </a:rPr>
              <a:t>actuen</a:t>
            </a:r>
            <a:r>
              <a:rPr lang="fr-FR" b="1" dirty="0" smtClean="0">
                <a:solidFill>
                  <a:prstClr val="white"/>
                </a:solidFill>
              </a:rPr>
              <a:t> d’</a:t>
            </a:r>
            <a:r>
              <a:rPr lang="fr-FR" b="1" dirty="0" err="1" smtClean="0">
                <a:solidFill>
                  <a:prstClr val="white"/>
                </a:solidFill>
              </a:rPr>
              <a:t>àngels</a:t>
            </a:r>
            <a:r>
              <a:rPr lang="fr-FR" b="1" dirty="0" smtClean="0">
                <a:solidFill>
                  <a:prstClr val="white"/>
                </a:solidFill>
              </a:rPr>
              <a:t>, per </a:t>
            </a:r>
            <a:r>
              <a:rPr lang="fr-FR" b="1" dirty="0" err="1" smtClean="0">
                <a:solidFill>
                  <a:prstClr val="white"/>
                </a:solidFill>
              </a:rPr>
              <a:t>tal</a:t>
            </a:r>
            <a:r>
              <a:rPr lang="fr-FR" b="1" dirty="0" smtClean="0">
                <a:solidFill>
                  <a:prstClr val="white"/>
                </a:solidFill>
              </a:rPr>
              <a:t> d’</a:t>
            </a:r>
            <a:r>
              <a:rPr lang="fr-FR" b="1" dirty="0" err="1" smtClean="0">
                <a:solidFill>
                  <a:prstClr val="white"/>
                </a:solidFill>
              </a:rPr>
              <a:t>actuar</a:t>
            </a:r>
            <a:r>
              <a:rPr lang="fr-FR" b="1" dirty="0" smtClean="0">
                <a:solidFill>
                  <a:prstClr val="white"/>
                </a:solidFill>
              </a:rPr>
              <a:t> en els </a:t>
            </a:r>
            <a:r>
              <a:rPr lang="fr-FR" b="1" dirty="0" err="1" smtClean="0">
                <a:solidFill>
                  <a:prstClr val="white"/>
                </a:solidFill>
              </a:rPr>
              <a:t>espais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d’oci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nocturn</a:t>
            </a:r>
            <a:r>
              <a:rPr lang="fr-FR" b="1" dirty="0" smtClean="0">
                <a:solidFill>
                  <a:prstClr val="white"/>
                </a:solidFill>
              </a:rPr>
              <a:t>.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91862" y="3573016"/>
            <a:ext cx="7730225" cy="1325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>
                <a:solidFill>
                  <a:prstClr val="white"/>
                </a:solidFill>
              </a:rPr>
              <a:t>Establir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una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xarxa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comarcal</a:t>
            </a:r>
            <a:r>
              <a:rPr lang="fr-FR" b="1" dirty="0" smtClean="0">
                <a:solidFill>
                  <a:prstClr val="white"/>
                </a:solidFill>
              </a:rPr>
              <a:t> de </a:t>
            </a:r>
            <a:r>
              <a:rPr lang="fr-FR" b="1" dirty="0" err="1" smtClean="0">
                <a:solidFill>
                  <a:prstClr val="white"/>
                </a:solidFill>
              </a:rPr>
              <a:t>joves</a:t>
            </a:r>
            <a:r>
              <a:rPr lang="fr-FR" b="1" dirty="0" smtClean="0">
                <a:solidFill>
                  <a:prstClr val="white"/>
                </a:solidFill>
              </a:rPr>
              <a:t> d’</a:t>
            </a:r>
            <a:r>
              <a:rPr lang="fr-FR" b="1" dirty="0" err="1" smtClean="0">
                <a:solidFill>
                  <a:prstClr val="white"/>
                </a:solidFill>
              </a:rPr>
              <a:t>intervenció</a:t>
            </a:r>
            <a:r>
              <a:rPr lang="fr-FR" b="1" dirty="0" smtClean="0">
                <a:solidFill>
                  <a:prstClr val="white"/>
                </a:solidFill>
              </a:rPr>
              <a:t> en </a:t>
            </a:r>
            <a:r>
              <a:rPr lang="fr-FR" b="1" dirty="0" err="1" smtClean="0">
                <a:solidFill>
                  <a:prstClr val="white"/>
                </a:solidFill>
              </a:rPr>
              <a:t>espais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d’oci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nocturn</a:t>
            </a:r>
            <a:r>
              <a:rPr lang="fr-FR" b="1" dirty="0" smtClean="0">
                <a:solidFill>
                  <a:prstClr val="white"/>
                </a:solidFill>
              </a:rPr>
              <a:t>.</a:t>
            </a:r>
            <a:endParaRPr lang="fr-F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959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14000" y="1340640"/>
            <a:ext cx="8229240" cy="403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ca-ES" sz="2700" b="1" strike="noStrike" dirty="0" smtClean="0">
                <a:solidFill>
                  <a:srgbClr val="000000"/>
                </a:solidFill>
                <a:latin typeface="+mj-lt"/>
              </a:rPr>
              <a:t>Participativa:</a:t>
            </a:r>
          </a:p>
          <a:p>
            <a:pPr algn="just"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ca-ES" sz="2400" strike="noStrike" dirty="0" smtClean="0">
                <a:solidFill>
                  <a:srgbClr val="000000"/>
                </a:solidFill>
                <a:latin typeface="+mj-lt"/>
              </a:rPr>
              <a:t> Treballant per a la concreció d’una xarxa comarcal de promoció dels hàbit saludables en el marc de la nit.</a:t>
            </a:r>
          </a:p>
          <a:p>
            <a:pPr algn="just"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ca-ES" sz="2400" strike="noStrike" dirty="0" smtClean="0">
                <a:solidFill>
                  <a:srgbClr val="000000"/>
                </a:solidFill>
                <a:latin typeface="+mj-lt"/>
              </a:rPr>
              <a:t> Amb complicitat del professorat dels CFGS </a:t>
            </a:r>
            <a:r>
              <a:rPr lang="ca-ES" sz="2400" strike="noStrike" dirty="0" err="1" smtClean="0">
                <a:solidFill>
                  <a:srgbClr val="000000"/>
                </a:solidFill>
                <a:latin typeface="+mj-lt"/>
              </a:rPr>
              <a:t>d’ASCiT</a:t>
            </a:r>
            <a:r>
              <a:rPr lang="ca-ES" sz="2400" strike="noStrike" dirty="0" smtClean="0">
                <a:solidFill>
                  <a:srgbClr val="000000"/>
                </a:solidFill>
                <a:latin typeface="+mj-lt"/>
              </a:rPr>
              <a:t> i IS</a:t>
            </a:r>
          </a:p>
          <a:p>
            <a:pPr algn="just"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ca-ES" sz="2400" strike="noStrike" dirty="0" smtClean="0">
                <a:solidFill>
                  <a:srgbClr val="000000"/>
                </a:solidFill>
                <a:latin typeface="+mj-lt"/>
              </a:rPr>
              <a:t>Implicant a les </a:t>
            </a:r>
            <a:r>
              <a:rPr lang="ca-ES" sz="2400" strike="noStrike" dirty="0">
                <a:solidFill>
                  <a:srgbClr val="000000"/>
                </a:solidFill>
                <a:latin typeface="+mj-lt"/>
              </a:rPr>
              <a:t>persones joves dels CFGS d’Animació Sociocultural i Turisme i</a:t>
            </a:r>
            <a:r>
              <a:rPr lang="ca-ES" sz="2400" strike="noStrike" dirty="0" smtClean="0">
                <a:solidFill>
                  <a:srgbClr val="000000"/>
                </a:solidFill>
                <a:latin typeface="+mj-lt"/>
              </a:rPr>
              <a:t>, d’Integració </a:t>
            </a:r>
            <a:r>
              <a:rPr lang="ca-ES" sz="2400" strike="noStrike" dirty="0">
                <a:solidFill>
                  <a:srgbClr val="000000"/>
                </a:solidFill>
                <a:latin typeface="+mj-lt"/>
              </a:rPr>
              <a:t>Social.</a:t>
            </a:r>
            <a:endParaRPr sz="2400" dirty="0">
              <a:latin typeface="+mj-lt"/>
            </a:endParaRPr>
          </a:p>
          <a:p>
            <a:pPr algn="just"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ca-ES" sz="2400" strike="noStrike" dirty="0" smtClean="0">
                <a:solidFill>
                  <a:srgbClr val="000000"/>
                </a:solidFill>
                <a:latin typeface="+mj-lt"/>
              </a:rPr>
              <a:t>Formant als joves d’aquests cicles alguns dels quals actuaran com a àngels de nit en els àmbits d’intervenció d’aquests personatges.</a:t>
            </a:r>
          </a:p>
          <a:p>
            <a:pPr algn="just"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ca-ES" sz="2400" dirty="0" smtClean="0">
                <a:solidFill>
                  <a:srgbClr val="000000"/>
                </a:solidFill>
                <a:latin typeface="+mj-lt"/>
              </a:rPr>
              <a:t>Amb complicitat amb els municipis en els quals s’intervé.</a:t>
            </a:r>
            <a:endParaRPr lang="ca-ES" sz="2400" strike="noStrike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00000"/>
              </a:lnSpc>
              <a:buSzPct val="68000"/>
            </a:pPr>
            <a:endParaRPr lang="ca-ES" sz="2700" strike="noStrike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00000"/>
              </a:lnSpc>
            </a:pPr>
            <a:endParaRPr dirty="0">
              <a:latin typeface="+mj-lt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23076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4400" b="1" strike="noStrike" dirty="0" smtClean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16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14000" y="1340640"/>
            <a:ext cx="8229240" cy="403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  <a:p>
            <a:pPr algn="just">
              <a:buSzPct val="68000"/>
              <a:buFont typeface="Wingdings 3" charset="2"/>
              <a:buChar char=""/>
            </a:pPr>
            <a:r>
              <a:rPr lang="ca-E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L’objectiu</a:t>
            </a:r>
            <a:r>
              <a:rPr lang="ca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la formació és que els i les joves puguin garantir intervencions de qualitat.</a:t>
            </a:r>
          </a:p>
          <a:p>
            <a:pPr algn="just">
              <a:buSzPct val="68000"/>
              <a:buFont typeface="Wingdings 3" charset="2"/>
              <a:buChar char=""/>
            </a:pPr>
            <a:r>
              <a:rPr lang="ca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formació es desenvolupa en horari lectiu dins el cicle formatiu.</a:t>
            </a:r>
          </a:p>
          <a:p>
            <a:pPr algn="just">
              <a:buSzPct val="68000"/>
              <a:buFont typeface="Wingdings 3" charset="2"/>
              <a:buChar char=""/>
            </a:pPr>
            <a:r>
              <a:rPr lang="ca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Parlem d’un total </a:t>
            </a:r>
            <a:r>
              <a:rPr lang="ca-ES" sz="2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20 </a:t>
            </a:r>
            <a:r>
              <a:rPr lang="ca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hores de formació.</a:t>
            </a:r>
          </a:p>
          <a:p>
            <a:pPr algn="just">
              <a:buSzPct val="68000"/>
              <a:buFont typeface="Wingdings 3" charset="2"/>
              <a:buChar char=""/>
            </a:pPr>
            <a:r>
              <a:rPr lang="ca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Només poden intervenir com a Àngels de Nit si han realitzat tota la formació i són majors d’edat.</a:t>
            </a:r>
          </a:p>
          <a:p>
            <a:pPr algn="just">
              <a:buSzPct val="68000"/>
              <a:buFont typeface="Wingdings 3" charset="2"/>
              <a:buChar char=""/>
            </a:pPr>
            <a:r>
              <a:rPr lang="ca-E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formació la duen a terme especialistes en cadascuna de les matèries per tal de garantir la fiabilitat de la informació.</a:t>
            </a:r>
          </a:p>
          <a:p>
            <a:pPr algn="just">
              <a:buSzPct val="68000"/>
            </a:pPr>
            <a:endParaRPr lang="ca-ES" sz="2700" dirty="0" smtClean="0">
              <a:solidFill>
                <a:srgbClr val="000000"/>
              </a:solidFill>
            </a:endParaRPr>
          </a:p>
          <a:p>
            <a:pPr algn="just">
              <a:buSzPct val="68000"/>
              <a:buFont typeface="Wingdings 3" charset="2"/>
              <a:buChar char="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dirty="0">
              <a:solidFill>
                <a:prstClr val="black"/>
              </a:solidFill>
            </a:endParaRPr>
          </a:p>
          <a:p>
            <a:pPr algn="just"/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230760" y="140729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a-ES" sz="4400" b="1" dirty="0" smtClean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LA FORMACIÓ</a:t>
            </a: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16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5299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14000" y="1340640"/>
            <a:ext cx="8229240" cy="4035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lang="ca-ES" sz="2700" dirty="0">
              <a:solidFill>
                <a:srgbClr val="000000"/>
              </a:solidFill>
            </a:endParaRPr>
          </a:p>
          <a:p>
            <a:pPr algn="just">
              <a:buSzPct val="68000"/>
            </a:pPr>
            <a:endParaRPr dirty="0">
              <a:solidFill>
                <a:prstClr val="black"/>
              </a:solidFill>
            </a:endParaRPr>
          </a:p>
          <a:p>
            <a:pPr algn="just"/>
            <a:r>
              <a:rPr lang="ca-ES" dirty="0" err="1" smtClean="0">
                <a:solidFill>
                  <a:prstClr val="black"/>
                </a:solidFill>
              </a:rPr>
              <a:t>fff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230760" y="174049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ca-ES" sz="4400" b="1" dirty="0">
                <a:solidFill>
                  <a:srgbClr val="227A8F"/>
                </a:solidFill>
                <a:latin typeface="Arial" pitchFamily="34" charset="0"/>
                <a:cs typeface="Arial" pitchFamily="34" charset="0"/>
              </a:rPr>
              <a:t>LA FORMACIÓ</a:t>
            </a: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>
            <a:off x="7092360" y="6093360"/>
            <a:ext cx="1986120" cy="575640"/>
          </a:xfrm>
          <a:prstGeom prst="rect">
            <a:avLst/>
          </a:prstGeom>
          <a:ln>
            <a:noFill/>
          </a:ln>
        </p:spPr>
      </p:pic>
      <p:pic>
        <p:nvPicPr>
          <p:cNvPr id="116" name="Picture 2"/>
          <p:cNvPicPr/>
          <p:nvPr/>
        </p:nvPicPr>
        <p:blipFill>
          <a:blip r:embed="rId3"/>
          <a:srcRect l="10403" t="131" r="5906"/>
          <a:stretch/>
        </p:blipFill>
        <p:spPr>
          <a:xfrm>
            <a:off x="5278680" y="5949360"/>
            <a:ext cx="1813320" cy="820800"/>
          </a:xfrm>
          <a:prstGeom prst="rect">
            <a:avLst/>
          </a:prstGeom>
          <a:ln>
            <a:noFill/>
          </a:ln>
        </p:spPr>
      </p:pic>
      <p:sp>
        <p:nvSpPr>
          <p:cNvPr id="2" name="1 Elipse"/>
          <p:cNvSpPr/>
          <p:nvPr/>
        </p:nvSpPr>
        <p:spPr>
          <a:xfrm>
            <a:off x="414000" y="1988840"/>
            <a:ext cx="230425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Consums</a:t>
            </a:r>
          </a:p>
          <a:p>
            <a:pPr algn="ctr"/>
            <a:r>
              <a:rPr lang="ca-ES" b="1" dirty="0" smtClean="0"/>
              <a:t>Altres drogues</a:t>
            </a:r>
          </a:p>
          <a:p>
            <a:pPr algn="ctr"/>
            <a:r>
              <a:rPr lang="ca-ES" b="1" dirty="0" smtClean="0"/>
              <a:t>(4 hores)</a:t>
            </a:r>
            <a:endParaRPr lang="ca-ES" b="1" dirty="0"/>
          </a:p>
        </p:txBody>
      </p:sp>
      <p:sp>
        <p:nvSpPr>
          <p:cNvPr id="5" name="4 Flecha derecha"/>
          <p:cNvSpPr/>
          <p:nvPr/>
        </p:nvSpPr>
        <p:spPr>
          <a:xfrm>
            <a:off x="3131840" y="2880342"/>
            <a:ext cx="1512168" cy="75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Rectángulo"/>
          <p:cNvSpPr/>
          <p:nvPr/>
        </p:nvSpPr>
        <p:spPr>
          <a:xfrm>
            <a:off x="5364087" y="1988840"/>
            <a:ext cx="295232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Energy Control</a:t>
            </a:r>
            <a:endParaRPr lang="ca-ES" dirty="0"/>
          </a:p>
        </p:txBody>
      </p:sp>
      <p:sp>
        <p:nvSpPr>
          <p:cNvPr id="14" name="13 Rectángulo"/>
          <p:cNvSpPr/>
          <p:nvPr/>
        </p:nvSpPr>
        <p:spPr>
          <a:xfrm>
            <a:off x="5389959" y="2816932"/>
            <a:ext cx="29264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4 hores</a:t>
            </a:r>
            <a:endParaRPr lang="ca-ES" dirty="0"/>
          </a:p>
        </p:txBody>
      </p:sp>
      <p:sp>
        <p:nvSpPr>
          <p:cNvPr id="15" name="14 Rectángulo"/>
          <p:cNvSpPr/>
          <p:nvPr/>
        </p:nvSpPr>
        <p:spPr>
          <a:xfrm>
            <a:off x="5407684" y="3429000"/>
            <a:ext cx="2908731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Objectius: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Conèixer tipologia de drogues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Conèixer efectes del seu consum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Saber com acompanyar </a:t>
            </a:r>
          </a:p>
          <a:p>
            <a:pPr marL="285750" indent="-285750" algn="ctr">
              <a:buFontTx/>
              <a:buChar char="-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265873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667</TotalTime>
  <Words>717</Words>
  <Application>Microsoft Office PowerPoint</Application>
  <PresentationFormat>Presentación en pantalla (4:3)</PresentationFormat>
  <Paragraphs>160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Cano</dc:creator>
  <cp:lastModifiedBy>Cristina Cano</cp:lastModifiedBy>
  <cp:revision>59</cp:revision>
  <dcterms:created xsi:type="dcterms:W3CDTF">2017-03-10T13:21:54Z</dcterms:created>
  <dcterms:modified xsi:type="dcterms:W3CDTF">2019-12-02T09:51:18Z</dcterms:modified>
  <dc:language>ca-ES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