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35"/>
  </p:notesMasterIdLst>
  <p:handoutMasterIdLst>
    <p:handoutMasterId r:id="rId36"/>
  </p:handoutMasterIdLst>
  <p:sldIdLst>
    <p:sldId id="256" r:id="rId2"/>
    <p:sldId id="741" r:id="rId3"/>
    <p:sldId id="769" r:id="rId4"/>
    <p:sldId id="759" r:id="rId5"/>
    <p:sldId id="770" r:id="rId6"/>
    <p:sldId id="752" r:id="rId7"/>
    <p:sldId id="771" r:id="rId8"/>
    <p:sldId id="760" r:id="rId9"/>
    <p:sldId id="761" r:id="rId10"/>
    <p:sldId id="626" r:id="rId11"/>
    <p:sldId id="772" r:id="rId12"/>
    <p:sldId id="628" r:id="rId13"/>
    <p:sldId id="627" r:id="rId14"/>
    <p:sldId id="525" r:id="rId15"/>
    <p:sldId id="670" r:id="rId16"/>
    <p:sldId id="736" r:id="rId17"/>
    <p:sldId id="762" r:id="rId18"/>
    <p:sldId id="773" r:id="rId19"/>
    <p:sldId id="705" r:id="rId20"/>
    <p:sldId id="753" r:id="rId21"/>
    <p:sldId id="338" r:id="rId22"/>
    <p:sldId id="758" r:id="rId23"/>
    <p:sldId id="763" r:id="rId24"/>
    <p:sldId id="764" r:id="rId25"/>
    <p:sldId id="775" r:id="rId26"/>
    <p:sldId id="776" r:id="rId27"/>
    <p:sldId id="774" r:id="rId28"/>
    <p:sldId id="765" r:id="rId29"/>
    <p:sldId id="766" r:id="rId30"/>
    <p:sldId id="777" r:id="rId31"/>
    <p:sldId id="767" r:id="rId32"/>
    <p:sldId id="768" r:id="rId33"/>
    <p:sldId id="618" r:id="rId34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990000"/>
    <a:srgbClr val="999999"/>
    <a:srgbClr val="75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6" autoAdjust="0"/>
    <p:restoredTop sz="92221" autoAdjust="0"/>
  </p:normalViewPr>
  <p:slideViewPr>
    <p:cSldViewPr>
      <p:cViewPr>
        <p:scale>
          <a:sx n="70" d="100"/>
          <a:sy n="70" d="100"/>
        </p:scale>
        <p:origin x="-354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3225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t" anchorCtr="0" compatLnSpc="1">
            <a:prstTxWarp prst="textNoShape">
              <a:avLst/>
            </a:prstTxWarp>
          </a:bodyPr>
          <a:lstStyle>
            <a:lvl1pPr defTabSz="939229">
              <a:defRPr sz="1300"/>
            </a:lvl1pPr>
          </a:lstStyle>
          <a:p>
            <a:pPr>
              <a:defRPr/>
            </a:pPr>
            <a:endParaRPr lang="ca-ES" altLang="ca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 bwMode="auto">
          <a:xfrm>
            <a:off x="4022163" y="0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t" anchorCtr="0" compatLnSpc="1">
            <a:prstTxWarp prst="textNoShape">
              <a:avLst/>
            </a:prstTxWarp>
          </a:bodyPr>
          <a:lstStyle>
            <a:lvl1pPr algn="r" defTabSz="939229">
              <a:defRPr sz="1300"/>
            </a:lvl1pPr>
          </a:lstStyle>
          <a:p>
            <a:pPr>
              <a:defRPr/>
            </a:pPr>
            <a:fld id="{026E56BF-2B6D-44FC-BD98-6B4BE4FCE673}" type="datetimeFigureOut">
              <a:rPr lang="es-ES" altLang="ca-ES"/>
              <a:pPr>
                <a:defRPr/>
              </a:pPr>
              <a:t>17/01/2025</a:t>
            </a:fld>
            <a:endParaRPr lang="es-ES" altLang="ca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 bwMode="auto">
          <a:xfrm>
            <a:off x="0" y="9720755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b" anchorCtr="0" compatLnSpc="1">
            <a:prstTxWarp prst="textNoShape">
              <a:avLst/>
            </a:prstTxWarp>
          </a:bodyPr>
          <a:lstStyle>
            <a:lvl1pPr defTabSz="939229">
              <a:defRPr sz="1300"/>
            </a:lvl1pPr>
          </a:lstStyle>
          <a:p>
            <a:pPr>
              <a:defRPr/>
            </a:pPr>
            <a:endParaRPr lang="ca-ES" altLang="ca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 bwMode="auto">
          <a:xfrm>
            <a:off x="4022163" y="9720755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b" anchorCtr="0" compatLnSpc="1">
            <a:prstTxWarp prst="textNoShape">
              <a:avLst/>
            </a:prstTxWarp>
          </a:bodyPr>
          <a:lstStyle>
            <a:lvl1pPr algn="r" defTabSz="939229">
              <a:defRPr sz="1300"/>
            </a:lvl1pPr>
          </a:lstStyle>
          <a:p>
            <a:pPr>
              <a:defRPr/>
            </a:pPr>
            <a:fld id="{F89BEBAE-BC00-4D9D-A256-8599BC5DD9C6}" type="slidenum">
              <a:rPr lang="es-ES" altLang="ca-ES"/>
              <a:pPr>
                <a:defRPr/>
              </a:pPr>
              <a:t>‹Nº›</a:t>
            </a:fld>
            <a:endParaRPr lang="es-ES" altLang="ca-ES" dirty="0"/>
          </a:p>
        </p:txBody>
      </p:sp>
    </p:spTree>
    <p:extLst>
      <p:ext uri="{BB962C8B-B14F-4D97-AF65-F5344CB8AC3E}">
        <p14:creationId xmlns:p14="http://schemas.microsoft.com/office/powerpoint/2010/main" val="4070435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t" anchorCtr="0" compatLnSpc="1">
            <a:prstTxWarp prst="textNoShape">
              <a:avLst/>
            </a:prstTxWarp>
          </a:bodyPr>
          <a:lstStyle>
            <a:lvl1pPr defTabSz="939229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ca-ES" altLang="ca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4022163" y="0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t" anchorCtr="0" compatLnSpc="1">
            <a:prstTxWarp prst="textNoShape">
              <a:avLst/>
            </a:prstTxWarp>
          </a:bodyPr>
          <a:lstStyle>
            <a:lvl1pPr algn="r" defTabSz="939229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466AC9E0-3AD5-420E-B349-652A9DFA1855}" type="datetimeFigureOut">
              <a:rPr lang="es-ES" altLang="ca-ES"/>
              <a:pPr>
                <a:defRPr/>
              </a:pPr>
              <a:t>17/01/2025</a:t>
            </a:fld>
            <a:endParaRPr lang="es-ES" altLang="ca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9688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928" tIns="49963" rIns="99928" bIns="49963" rtlCol="0" anchor="ctr"/>
          <a:lstStyle/>
          <a:p>
            <a:pPr lvl="0"/>
            <a:endParaRPr lang="es-ES" noProof="0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709600" y="4862014"/>
            <a:ext cx="5680103" cy="460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720755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b" anchorCtr="0" compatLnSpc="1">
            <a:prstTxWarp prst="textNoShape">
              <a:avLst/>
            </a:prstTxWarp>
          </a:bodyPr>
          <a:lstStyle>
            <a:lvl1pPr defTabSz="939229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ca-ES" altLang="ca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4022163" y="9720755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968" tIns="49482" rIns="98968" bIns="49482" numCol="1" anchor="b" anchorCtr="0" compatLnSpc="1">
            <a:prstTxWarp prst="textNoShape">
              <a:avLst/>
            </a:prstTxWarp>
          </a:bodyPr>
          <a:lstStyle>
            <a:lvl1pPr algn="r" defTabSz="939229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CB8DC095-D054-4F7D-9178-AB300578A1A7}" type="slidenum">
              <a:rPr lang="es-ES" altLang="ca-ES"/>
              <a:pPr>
                <a:defRPr/>
              </a:pPr>
              <a:t>‹Nº›</a:t>
            </a:fld>
            <a:endParaRPr lang="es-ES" altLang="ca-ES" dirty="0"/>
          </a:p>
        </p:txBody>
      </p:sp>
    </p:spTree>
    <p:extLst>
      <p:ext uri="{BB962C8B-B14F-4D97-AF65-F5344CB8AC3E}">
        <p14:creationId xmlns:p14="http://schemas.microsoft.com/office/powerpoint/2010/main" val="2722517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a-ES" altLang="ca-ES" dirty="0" smtClean="0"/>
          </a:p>
        </p:txBody>
      </p:sp>
      <p:sp>
        <p:nvSpPr>
          <p:cNvPr id="225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896" indent="-284586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634" indent="-227010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945" indent="-227010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4611" indent="-228656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8373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133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5894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9656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904C722-E429-4D40-A0CD-ADEB41A048E4}" type="slidenum">
              <a:rPr lang="es-ES" altLang="ca-ES" sz="1300"/>
              <a:pPr eaLnBrk="1" hangingPunct="1">
                <a:spcBef>
                  <a:spcPct val="0"/>
                </a:spcBef>
              </a:pPr>
              <a:t>1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10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11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6628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3D16C0-3983-46B5-9332-88A0F5A477DC}" type="slidenum">
              <a:rPr lang="es-ES" altLang="ca-ES" sz="1300"/>
              <a:pPr algn="r" eaLnBrk="1" hangingPunct="1">
                <a:spcBef>
                  <a:spcPct val="0"/>
                </a:spcBef>
              </a:pPr>
              <a:t>12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6628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3D16C0-3983-46B5-9332-88A0F5A477DC}" type="slidenum">
              <a:rPr lang="es-ES" altLang="ca-ES" sz="1300"/>
              <a:pPr algn="r" eaLnBrk="1" hangingPunct="1">
                <a:spcBef>
                  <a:spcPct val="0"/>
                </a:spcBef>
              </a:pPr>
              <a:t>13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6628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3D16C0-3983-46B5-9332-88A0F5A477DC}" type="slidenum">
              <a:rPr lang="es-ES" altLang="ca-ES" sz="1300"/>
              <a:pPr algn="r" eaLnBrk="1" hangingPunct="1">
                <a:spcBef>
                  <a:spcPct val="0"/>
                </a:spcBef>
              </a:pPr>
              <a:t>14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15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smtClean="0"/>
          </a:p>
        </p:txBody>
      </p:sp>
      <p:sp>
        <p:nvSpPr>
          <p:cNvPr id="3379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D2A3C3-22D8-4443-AEA5-6564E49E4BF8}" type="slidenum">
              <a:rPr lang="es-ES" altLang="ca-ES" sz="1300"/>
              <a:pPr algn="r" eaLnBrk="1" hangingPunct="1">
                <a:spcBef>
                  <a:spcPct val="0"/>
                </a:spcBef>
              </a:pPr>
              <a:t>16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smtClean="0"/>
          </a:p>
        </p:txBody>
      </p:sp>
      <p:sp>
        <p:nvSpPr>
          <p:cNvPr id="3379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D2A3C3-22D8-4443-AEA5-6564E49E4BF8}" type="slidenum">
              <a:rPr lang="es-ES" altLang="ca-ES" sz="1300"/>
              <a:pPr algn="r" eaLnBrk="1" hangingPunct="1">
                <a:spcBef>
                  <a:spcPct val="0"/>
                </a:spcBef>
              </a:pPr>
              <a:t>17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smtClean="0"/>
          </a:p>
        </p:txBody>
      </p:sp>
      <p:sp>
        <p:nvSpPr>
          <p:cNvPr id="3379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D2A3C3-22D8-4443-AEA5-6564E49E4BF8}" type="slidenum">
              <a:rPr lang="es-ES" altLang="ca-ES" sz="1300"/>
              <a:pPr algn="r" eaLnBrk="1" hangingPunct="1">
                <a:spcBef>
                  <a:spcPct val="0"/>
                </a:spcBef>
              </a:pPr>
              <a:t>18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3379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D2A3C3-22D8-4443-AEA5-6564E49E4BF8}" type="slidenum">
              <a:rPr lang="es-ES" altLang="ca-ES" sz="1300"/>
              <a:pPr algn="r" eaLnBrk="1" hangingPunct="1">
                <a:spcBef>
                  <a:spcPct val="0"/>
                </a:spcBef>
              </a:pPr>
              <a:t>19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smtClean="0"/>
          </a:p>
        </p:txBody>
      </p:sp>
      <p:sp>
        <p:nvSpPr>
          <p:cNvPr id="3379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D2A3C3-22D8-4443-AEA5-6564E49E4BF8}" type="slidenum">
              <a:rPr lang="es-ES" altLang="ca-ES" sz="1300"/>
              <a:pPr algn="r" eaLnBrk="1" hangingPunct="1">
                <a:spcBef>
                  <a:spcPct val="0"/>
                </a:spcBef>
              </a:pPr>
              <a:t>20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a-ES" altLang="ca-ES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896" indent="-284586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634" indent="-227010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945" indent="-227010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4611" indent="-228656" defTabSz="9376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28373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2133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75894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9656" indent="-228656" defTabSz="9376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5A1EAD-D5F2-4472-B06D-6BB4E07CC4FE}" type="slidenum">
              <a:rPr lang="es-ES" altLang="ca-ES" sz="1300"/>
              <a:pPr eaLnBrk="1" hangingPunct="1">
                <a:spcBef>
                  <a:spcPct val="0"/>
                </a:spcBef>
              </a:pPr>
              <a:t>21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22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23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24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25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26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27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28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29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3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30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31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32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33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4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3556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0D6F703-8E12-437A-ABAE-C523B11E9055}" type="slidenum">
              <a:rPr lang="es-ES" altLang="ca-ES" sz="1300"/>
              <a:pPr algn="r" eaLnBrk="1" hangingPunct="1">
                <a:spcBef>
                  <a:spcPct val="0"/>
                </a:spcBef>
              </a:pPr>
              <a:t>5</a:t>
            </a:fld>
            <a:endParaRPr lang="es-ES" altLang="ca-E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6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7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8</a:t>
            </a:fld>
            <a:endParaRPr lang="es-ES" altLang="ca-ES" sz="13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9938"/>
            <a:ext cx="5113338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>
          <a:xfrm>
            <a:off x="709600" y="4860379"/>
            <a:ext cx="5680103" cy="4605085"/>
          </a:xfrm>
          <a:noFill/>
        </p:spPr>
        <p:txBody>
          <a:bodyPr lIns="98992" tIns="49496" rIns="98992" bIns="49496"/>
          <a:lstStyle/>
          <a:p>
            <a:pPr>
              <a:spcBef>
                <a:spcPct val="0"/>
              </a:spcBef>
            </a:pPr>
            <a:endParaRPr lang="ca-ES" altLang="ca-ES" dirty="0" smtClean="0"/>
          </a:p>
        </p:txBody>
      </p:sp>
      <p:sp>
        <p:nvSpPr>
          <p:cNvPr id="25604" name="3 Marcador de número de diapositiva"/>
          <p:cNvSpPr txBox="1">
            <a:spLocks noGrp="1"/>
          </p:cNvSpPr>
          <p:nvPr/>
        </p:nvSpPr>
        <p:spPr bwMode="auto">
          <a:xfrm>
            <a:off x="4020507" y="9722393"/>
            <a:ext cx="3077137" cy="51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92" tIns="49496" rIns="98992" bIns="49496" anchor="b"/>
          <a:lstStyle>
            <a:lvl1pPr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17550" indent="-276225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3313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44638" indent="-220663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84375" indent="-222250" defTabSz="9556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415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987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559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13175" indent="-22225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3E2873D-90DF-411E-ADBB-5E592554B415}" type="slidenum">
              <a:rPr lang="es-ES" altLang="ca-ES" sz="1300"/>
              <a:pPr algn="r" eaLnBrk="1" hangingPunct="1">
                <a:spcBef>
                  <a:spcPct val="0"/>
                </a:spcBef>
              </a:pPr>
              <a:t>9</a:t>
            </a:fld>
            <a:endParaRPr lang="es-ES" altLang="ca-ES" sz="1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 noChangeArrowheads="1"/>
          </p:cNvPicPr>
          <p:nvPr userDrawn="1"/>
        </p:nvPicPr>
        <p:blipFill>
          <a:blip r:embed="rId2">
            <a:lum bright="8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3964">
            <a:off x="3433763" y="474663"/>
            <a:ext cx="6149975" cy="717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-3238500" y="0"/>
            <a:ext cx="11925300" cy="3810000"/>
            <a:chOff x="-2040" y="0"/>
            <a:chExt cx="7512" cy="2400"/>
          </a:xfrm>
        </p:grpSpPr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>
              <a:off x="-2040" y="432"/>
              <a:ext cx="2592" cy="1968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296 w 64000"/>
                <a:gd name="T28" fmla="*/ -26244 h 64000"/>
                <a:gd name="T29" fmla="*/ 50296 w 64000"/>
                <a:gd name="T30" fmla="*/ 26244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296" y="5746"/>
                  </a:moveTo>
                  <a:cubicBezTo>
                    <a:pt x="58882" y="11730"/>
                    <a:pt x="64000" y="21534"/>
                    <a:pt x="64000" y="32000"/>
                  </a:cubicBezTo>
                  <a:cubicBezTo>
                    <a:pt x="64000" y="42465"/>
                    <a:pt x="58882" y="52269"/>
                    <a:pt x="50296" y="58253"/>
                  </a:cubicBezTo>
                  <a:cubicBezTo>
                    <a:pt x="50296" y="58253"/>
                    <a:pt x="50296" y="58253"/>
                    <a:pt x="50295" y="58253"/>
                  </a:cubicBezTo>
                  <a:lnTo>
                    <a:pt x="50296" y="58254"/>
                  </a:lnTo>
                  <a:lnTo>
                    <a:pt x="50296" y="5746"/>
                  </a:lnTo>
                  <a:lnTo>
                    <a:pt x="50295" y="5746"/>
                  </a:lnTo>
                  <a:cubicBezTo>
                    <a:pt x="50296" y="5746"/>
                    <a:pt x="50296" y="5746"/>
                    <a:pt x="50296" y="5746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a-ES" dirty="0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-1528" y="0"/>
              <a:ext cx="1949" cy="1987"/>
            </a:xfrm>
            <a:custGeom>
              <a:avLst/>
              <a:gdLst>
                <a:gd name="T0" fmla="*/ 0 w 64000"/>
                <a:gd name="T1" fmla="*/ 0 h 64000"/>
                <a:gd name="T2" fmla="*/ 0 w 64000"/>
                <a:gd name="T3" fmla="*/ 0 h 64000"/>
                <a:gd name="T4" fmla="*/ 0 w 64000"/>
                <a:gd name="T5" fmla="*/ 0 h 64000"/>
                <a:gd name="T6" fmla="*/ 0 w 64000"/>
                <a:gd name="T7" fmla="*/ 0 h 64000"/>
                <a:gd name="T8" fmla="*/ 0 w 64000"/>
                <a:gd name="T9" fmla="*/ 0 h 64000"/>
                <a:gd name="T10" fmla="*/ 0 w 64000"/>
                <a:gd name="T11" fmla="*/ 0 h 64000"/>
                <a:gd name="T12" fmla="*/ 0 w 64000"/>
                <a:gd name="T13" fmla="*/ 0 h 64000"/>
                <a:gd name="T14" fmla="*/ 0 w 64000"/>
                <a:gd name="T15" fmla="*/ 0 h 64000"/>
                <a:gd name="T16" fmla="*/ 0 w 64000"/>
                <a:gd name="T17" fmla="*/ 0 h 64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50077 w 64000"/>
                <a:gd name="T28" fmla="*/ -26412 h 64000"/>
                <a:gd name="T29" fmla="*/ 50077 w 64000"/>
                <a:gd name="T30" fmla="*/ 26412 h 64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000" h="64000">
                  <a:moveTo>
                    <a:pt x="50077" y="5595"/>
                  </a:moveTo>
                  <a:cubicBezTo>
                    <a:pt x="58790" y="11560"/>
                    <a:pt x="64000" y="21440"/>
                    <a:pt x="64000" y="32000"/>
                  </a:cubicBezTo>
                  <a:cubicBezTo>
                    <a:pt x="64000" y="42559"/>
                    <a:pt x="58790" y="52439"/>
                    <a:pt x="50077" y="58404"/>
                  </a:cubicBezTo>
                  <a:cubicBezTo>
                    <a:pt x="50077" y="58404"/>
                    <a:pt x="50077" y="58404"/>
                    <a:pt x="50076" y="58404"/>
                  </a:cubicBezTo>
                  <a:lnTo>
                    <a:pt x="50077" y="58405"/>
                  </a:lnTo>
                  <a:lnTo>
                    <a:pt x="50077" y="5595"/>
                  </a:lnTo>
                  <a:lnTo>
                    <a:pt x="50076" y="5595"/>
                  </a:lnTo>
                  <a:cubicBezTo>
                    <a:pt x="50077" y="5595"/>
                    <a:pt x="50077" y="5595"/>
                    <a:pt x="50077" y="5595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a-ES" dirty="0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864" y="960"/>
              <a:ext cx="460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 dirty="0"/>
            </a:p>
          </p:txBody>
        </p:sp>
      </p:grpSp>
      <p:pic>
        <p:nvPicPr>
          <p:cNvPr id="9" name="Picture 6" descr="doc_contingut_6680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44792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10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670FC-2175-4834-8806-5D39954F962F}" type="datetimeFigureOut">
              <a:rPr lang="es-ES"/>
              <a:pPr>
                <a:defRPr/>
              </a:pPr>
              <a:t>17/01/2025</a:t>
            </a:fld>
            <a:endParaRPr lang="ca-ES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3290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301625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Austeritat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827213"/>
            <a:ext cx="7315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els estils de text del patró</a:t>
            </a:r>
          </a:p>
          <a:p>
            <a:pPr lvl="1"/>
            <a:r>
              <a:rPr lang="ca-ES" altLang="ca-ES" smtClean="0"/>
              <a:t>Segon nivell</a:t>
            </a:r>
          </a:p>
          <a:p>
            <a:pPr lvl="2"/>
            <a:r>
              <a:rPr lang="ca-ES" altLang="ca-ES" smtClean="0"/>
              <a:t>Tercer nivell</a:t>
            </a:r>
          </a:p>
          <a:p>
            <a:pPr lvl="3"/>
            <a:r>
              <a:rPr lang="ca-ES" altLang="ca-ES" smtClean="0"/>
              <a:t>Quart nivell</a:t>
            </a:r>
          </a:p>
          <a:p>
            <a:pPr lvl="4"/>
            <a:r>
              <a:rPr lang="ca-ES" altLang="ca-ES" smtClean="0"/>
              <a:t>Cinquè nivell</a:t>
            </a:r>
          </a:p>
        </p:txBody>
      </p:sp>
      <p:sp>
        <p:nvSpPr>
          <p:cNvPr id="12" name="6 Marcador de fecha"/>
          <p:cNvSpPr>
            <a:spLocks noGrp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5296149E-B3F5-4913-BAD8-91D8C6C42874}" type="datetimeFigureOut">
              <a:rPr lang="es-ES"/>
              <a:pPr>
                <a:defRPr/>
              </a:pPr>
              <a:t>17/01/2025</a:t>
            </a:fld>
            <a:endParaRPr lang="ca-ES" dirty="0"/>
          </a:p>
        </p:txBody>
      </p:sp>
      <p:sp>
        <p:nvSpPr>
          <p:cNvPr id="13" name="8 Marcador de pie de página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ca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Myriad Pro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Myriad Pro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Myriad Pro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990000"/>
          </a:solidFill>
          <a:latin typeface="Myriad Pro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29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25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22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0000"/>
        </a:buClr>
        <a:buFont typeface="Wingdings" pitchFamily="2" charset="2"/>
        <a:buChar char="§"/>
        <a:defRPr sz="19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39.jpe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1.png"/><Relationship Id="rId10" Type="http://schemas.openxmlformats.org/officeDocument/2006/relationships/image" Target="../media/image56.png"/><Relationship Id="rId4" Type="http://schemas.openxmlformats.org/officeDocument/2006/relationships/image" Target="../media/image51.jpe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4.png"/><Relationship Id="rId9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500438"/>
            <a:ext cx="9144000" cy="504825"/>
          </a:xfrm>
        </p:spPr>
        <p:txBody>
          <a:bodyPr/>
          <a:lstStyle/>
          <a:p>
            <a:pPr algn="ctr" eaLnBrk="1" hangingPunct="1"/>
            <a:r>
              <a:rPr lang="es-ES" altLang="ca-ES" sz="4000" dirty="0" smtClean="0">
                <a:latin typeface="Myriad Pro Black" pitchFamily="34" charset="0"/>
              </a:rPr>
              <a:t>AJUNTAMENT DE MANRESA</a:t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1000" dirty="0" smtClean="0">
                <a:latin typeface="Myriad Pro Black" pitchFamily="34" charset="0"/>
              </a:rPr>
              <a:t/>
            </a:r>
            <a:br>
              <a:rPr lang="es-ES" altLang="ca-ES" sz="1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>regidoria d’Esports</a:t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2500" b="1" dirty="0" smtClean="0">
                <a:latin typeface="Myriad Pro Black" pitchFamily="34" charset="0"/>
              </a:rPr>
              <a:t>COMPETICIONS I ACTIVITATS</a:t>
            </a:r>
            <a:endParaRPr lang="ca-ES" altLang="ca-ES" sz="2500" b="1" dirty="0" smtClean="0">
              <a:latin typeface="Myriad Pro Black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0634" y="4509120"/>
            <a:ext cx="9036496" cy="433388"/>
          </a:xfrm>
        </p:spPr>
        <p:txBody>
          <a:bodyPr/>
          <a:lstStyle/>
          <a:p>
            <a:pPr eaLnBrk="1" hangingPunct="1"/>
            <a:r>
              <a:rPr lang="ca-ES" altLang="ca-ES" sz="2000" b="1" dirty="0" smtClean="0">
                <a:latin typeface="Myriad Pro" pitchFamily="34" charset="0"/>
              </a:rPr>
              <a:t>cap de setmana </a:t>
            </a:r>
            <a:r>
              <a:rPr lang="ca-ES" altLang="ca-ES" sz="2000" b="1" dirty="0" smtClean="0">
                <a:latin typeface="Myriad Pro" pitchFamily="34" charset="0"/>
              </a:rPr>
              <a:t>del 18 i 19 de gener </a:t>
            </a:r>
            <a:endParaRPr lang="ca-ES" altLang="ca-ES" sz="2000" b="1" dirty="0" smtClean="0">
              <a:latin typeface="Myriad Pro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5021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6" descr="Campus Manre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6823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 descr="La depressió del CE Manresa s'accentua (1-2)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8" name="AutoShape 9" descr="PER QUIN MOTIU HE DE FITXAR PEL CE MANRESA? | ARAESPO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21" name="20 Rectángulo"/>
          <p:cNvSpPr/>
          <p:nvPr/>
        </p:nvSpPr>
        <p:spPr>
          <a:xfrm>
            <a:off x="755576" y="836712"/>
            <a:ext cx="512797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3" name="22 Rectángulo"/>
          <p:cNvSpPr/>
          <p:nvPr/>
        </p:nvSpPr>
        <p:spPr>
          <a:xfrm>
            <a:off x="-468560" y="737728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77" y="1933034"/>
            <a:ext cx="367253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33456"/>
            <a:ext cx="302433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482101" y="6669360"/>
            <a:ext cx="1038469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7" y="7937"/>
            <a:ext cx="56769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252536" y="116632"/>
            <a:ext cx="5904656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ESTADI DE FUTBOL</a:t>
            </a:r>
            <a:br>
              <a:rPr lang="es-ES" altLang="ca-ES" sz="2400" b="1" dirty="0" smtClean="0">
                <a:latin typeface="Myriad Pro Black" pitchFamily="34" charset="0"/>
              </a:rPr>
            </a:br>
            <a:r>
              <a:rPr lang="es-ES" altLang="ca-ES" sz="2400" b="1" dirty="0" smtClean="0">
                <a:latin typeface="Myriad Pro Black" pitchFamily="34" charset="0"/>
              </a:rPr>
              <a:t> DEL CONGOST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4" y="5236046"/>
            <a:ext cx="5505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653" y="5229200"/>
            <a:ext cx="5476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9036496" y="-27384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71787964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5021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6" descr="Campus Manre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56823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5" descr="La depressió del CE Manresa s'accentua (1-2)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8" name="AutoShape 9" descr="PER QUIN MOTIU HE DE FITXAR PEL CE MANRESA? | ARAESPO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23" name="22 Rectángulo"/>
          <p:cNvSpPr/>
          <p:nvPr/>
        </p:nvSpPr>
        <p:spPr>
          <a:xfrm>
            <a:off x="-468560" y="737728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11" y="7533456"/>
            <a:ext cx="367253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482101" y="6669360"/>
            <a:ext cx="1038469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56864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252536" y="116632"/>
            <a:ext cx="5904656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ESTADI DE FUTBOL</a:t>
            </a:r>
            <a:br>
              <a:rPr lang="es-ES" altLang="ca-ES" sz="2400" b="1" dirty="0" smtClean="0">
                <a:latin typeface="Myriad Pro Black" pitchFamily="34" charset="0"/>
              </a:rPr>
            </a:br>
            <a:r>
              <a:rPr lang="es-ES" altLang="ca-ES" sz="2400" b="1" dirty="0" smtClean="0">
                <a:latin typeface="Myriad Pro Black" pitchFamily="34" charset="0"/>
              </a:rPr>
              <a:t> DEL CONGOST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2" y="2191126"/>
            <a:ext cx="5495925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68960"/>
            <a:ext cx="4180794" cy="268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9036496" y="-27384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2378687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037512"/>
            <a:ext cx="4411915" cy="29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5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3" name="AutoShape 7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pic>
        <p:nvPicPr>
          <p:cNvPr id="15" name="Picture 4" descr="Pirinaica fc. Fundat 1979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006" y="526643"/>
            <a:ext cx="2863604" cy="43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2703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36" y="5391883"/>
            <a:ext cx="3528392" cy="19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blob:https://web.whatsapp.com/30f079d4-cfe7-4786-81d9-7f4733206e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5" name="AutoShape 6" descr="Empat sofert del Masculí a casa contra la Pirinaica | FC Martinen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5 Rectángulo"/>
          <p:cNvSpPr/>
          <p:nvPr/>
        </p:nvSpPr>
        <p:spPr>
          <a:xfrm>
            <a:off x="9036496" y="0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242"/>
            <a:ext cx="56388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1619672" y="116632"/>
            <a:ext cx="8280920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CAMP MION-PUIGBERENGUER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1" y="3550886"/>
            <a:ext cx="55149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-615492" y="6381328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550" y="3356992"/>
            <a:ext cx="3872600" cy="258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11694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" name="7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5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3" name="AutoShape 7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704" y="5025325"/>
            <a:ext cx="2712006" cy="271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Pirinaica fc. Fundat 1979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161" y="4509120"/>
            <a:ext cx="2148849" cy="32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irinaica fc. Fundat 1979 - Home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094" y="830584"/>
            <a:ext cx="2863604" cy="43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2703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073" y="7317432"/>
            <a:ext cx="3831979" cy="21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6" y="7205857"/>
            <a:ext cx="280218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1691680" y="187995"/>
            <a:ext cx="8280920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CAMP MION-PUIGBERENGUER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6104" y="3527886"/>
            <a:ext cx="4922080" cy="32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36129"/>
            <a:ext cx="55911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8" y="257697"/>
            <a:ext cx="13430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49" y="1772816"/>
            <a:ext cx="56673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036496" y="0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7" name="16 Rectángulo"/>
          <p:cNvSpPr/>
          <p:nvPr/>
        </p:nvSpPr>
        <p:spPr>
          <a:xfrm>
            <a:off x="-615492" y="652534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2" name="21 Rectángulo"/>
          <p:cNvSpPr/>
          <p:nvPr/>
        </p:nvSpPr>
        <p:spPr>
          <a:xfrm>
            <a:off x="-420489" y="21806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209955167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"/>
          <p:cNvSpPr/>
          <p:nvPr/>
        </p:nvSpPr>
        <p:spPr>
          <a:xfrm>
            <a:off x="42179" y="75144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8" name="7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5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3" name="AutoShape 7" descr="ONG Diapo A - Gironella C.F. AT. B (Benjamins) - Xiulet Fina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2703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6" descr="El CF Pare Ignasi Puig estrena catifa sintètic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1" name="AutoShape 8" descr="El CF Pare Ignasi Puig estrena catifa sintètica - Regió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2" name="AutoShape 10" descr="El CF Pare Ignasi Puig estrena catifa sintètica - Regió7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46" y="7317432"/>
            <a:ext cx="4655966" cy="261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07" y="6923720"/>
            <a:ext cx="388239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907" y="965709"/>
            <a:ext cx="2342505" cy="24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429" y="3933056"/>
            <a:ext cx="3797666" cy="26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Rectángulo"/>
          <p:cNvSpPr/>
          <p:nvPr/>
        </p:nvSpPr>
        <p:spPr>
          <a:xfrm>
            <a:off x="-468560" y="-12591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9" name="28 Rectángulo"/>
          <p:cNvSpPr/>
          <p:nvPr/>
        </p:nvSpPr>
        <p:spPr>
          <a:xfrm>
            <a:off x="3923928" y="4509120"/>
            <a:ext cx="183182" cy="3884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720" y="187995"/>
            <a:ext cx="8280920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CAMP PARE IGNASI</a:t>
            </a:r>
            <a:r>
              <a:rPr lang="es-ES" altLang="ca-ES" sz="2400" b="1" i="1" dirty="0" smtClean="0">
                <a:latin typeface="Myriad Pro Black" pitchFamily="34" charset="0"/>
              </a:rPr>
              <a:t> </a:t>
            </a:r>
            <a:r>
              <a:rPr lang="es-ES" altLang="ca-ES" sz="2400" b="1" dirty="0" smtClean="0">
                <a:latin typeface="Myriad Pro Black" pitchFamily="34" charset="0"/>
              </a:rPr>
              <a:t>PUIG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632"/>
            <a:ext cx="1962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7" y="980728"/>
            <a:ext cx="55530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79" y="2148872"/>
            <a:ext cx="55245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-468560" y="3212975"/>
            <a:ext cx="5858681" cy="596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42" y="1844824"/>
            <a:ext cx="56959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67" y="3866439"/>
            <a:ext cx="55721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67" y="5076403"/>
            <a:ext cx="55340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08504" y="0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3" y="3538113"/>
            <a:ext cx="3915516" cy="2202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42987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3" name="AutoShape 6" descr="Campus Manres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60338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683568" y="886408"/>
            <a:ext cx="5169134" cy="26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50" y="7821488"/>
            <a:ext cx="3709307" cy="297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755576" y="908720"/>
            <a:ext cx="5097126" cy="2891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3" name="22 Rectángulo"/>
          <p:cNvSpPr/>
          <p:nvPr/>
        </p:nvSpPr>
        <p:spPr>
          <a:xfrm>
            <a:off x="755576" y="908720"/>
            <a:ext cx="4294262" cy="329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0" name="19 Rectángulo"/>
          <p:cNvSpPr/>
          <p:nvPr/>
        </p:nvSpPr>
        <p:spPr>
          <a:xfrm>
            <a:off x="739965" y="908720"/>
            <a:ext cx="5200187" cy="361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8" name="27 Rectángulo"/>
          <p:cNvSpPr/>
          <p:nvPr/>
        </p:nvSpPr>
        <p:spPr>
          <a:xfrm>
            <a:off x="755576" y="908720"/>
            <a:ext cx="4294262" cy="329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 smtClean="0"/>
              <a:t>1</a:t>
            </a:r>
            <a:endParaRPr lang="ca-ES" dirty="0"/>
          </a:p>
        </p:txBody>
      </p:sp>
      <p:sp>
        <p:nvSpPr>
          <p:cNvPr id="29" name="28 Rectángulo"/>
          <p:cNvSpPr/>
          <p:nvPr/>
        </p:nvSpPr>
        <p:spPr>
          <a:xfrm>
            <a:off x="10116616" y="5301208"/>
            <a:ext cx="21602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5" name="AutoShape 6" descr="En marxa la Quarta Catalana amb el retorn a la competició de la Font dels  Capellans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799" y="751756"/>
            <a:ext cx="4052799" cy="270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3933056"/>
            <a:ext cx="3977871" cy="223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29 Rectángulo"/>
          <p:cNvSpPr/>
          <p:nvPr/>
        </p:nvSpPr>
        <p:spPr>
          <a:xfrm>
            <a:off x="-540568" y="-101267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2" name="Picture 5" descr="CF Callús - ONG Diapo 3 - 4 Benjamí Solayman Dounani ⚽⚽... |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194" y="7389440"/>
            <a:ext cx="2355611" cy="17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6" name="25 Rectángulo"/>
          <p:cNvSpPr/>
          <p:nvPr/>
        </p:nvSpPr>
        <p:spPr>
          <a:xfrm>
            <a:off x="-621641" y="652534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59525"/>
            <a:ext cx="56673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1475656" y="404019"/>
            <a:ext cx="5904656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CAMP DE FUTBOL LES COTS</a:t>
            </a:r>
            <a:br>
              <a:rPr lang="es-ES" altLang="ca-ES" sz="2400" b="1" dirty="0" smtClean="0">
                <a:latin typeface="Myriad Pro Black" pitchFamily="34" charset="0"/>
              </a:rPr>
            </a:br>
            <a:r>
              <a:rPr lang="es-ES" altLang="ca-ES" sz="2400" b="1" dirty="0" smtClean="0">
                <a:latin typeface="Myriad Pro Black" pitchFamily="34" charset="0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86427"/>
            <a:ext cx="56959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60" y="4068870"/>
            <a:ext cx="5524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9092516" y="793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09540170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1"/>
            <a:ext cx="2518686" cy="6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459" y="-2475656"/>
            <a:ext cx="3077064" cy="204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511520" y="6669360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8964488" y="43471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>
          <a:xfrm>
            <a:off x="1547242" y="116632"/>
            <a:ext cx="7561262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PAVELLÓ </a:t>
            </a:r>
            <a:r>
              <a:rPr lang="es-ES" altLang="ca-ES" sz="2400" b="1" dirty="0" smtClean="0">
                <a:latin typeface="Myriad Pro Black" pitchFamily="34" charset="0"/>
              </a:rPr>
              <a:t>OMS I DE PRAT</a:t>
            </a:r>
            <a:endParaRPr lang="es-ES" altLang="ca-ES" sz="2400" b="1" dirty="0" smtClean="0">
              <a:latin typeface="Myriad Pro Black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5" y="3212975"/>
            <a:ext cx="5667375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558" y="1556792"/>
            <a:ext cx="4738929" cy="284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1449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1"/>
            <a:ext cx="2518686" cy="6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511520" y="6669360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9 Rectángulo"/>
          <p:cNvSpPr/>
          <p:nvPr/>
        </p:nvSpPr>
        <p:spPr>
          <a:xfrm>
            <a:off x="8964488" y="43471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7561262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PAVELLÓ ATENEU LES BASES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065" y="7536125"/>
            <a:ext cx="4126135" cy="274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2" y="760946"/>
            <a:ext cx="56673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3914800" cy="39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1108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1"/>
            <a:ext cx="2518686" cy="6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511520" y="6669360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7561262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PAVELLÓ </a:t>
            </a:r>
            <a:r>
              <a:rPr lang="es-ES" altLang="ca-ES" sz="2400" b="1" dirty="0" smtClean="0">
                <a:latin typeface="Myriad Pro Black" pitchFamily="34" charset="0"/>
              </a:rPr>
              <a:t>JOVIAT</a:t>
            </a:r>
            <a:endParaRPr lang="es-ES" altLang="ca-ES" sz="2400" b="1" dirty="0" smtClean="0">
              <a:latin typeface="Myriad Pro Black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0946"/>
            <a:ext cx="57245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61051"/>
            <a:ext cx="5417388" cy="360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8964488" y="43471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7481543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17 Rectángulo"/>
          <p:cNvSpPr/>
          <p:nvPr/>
        </p:nvSpPr>
        <p:spPr>
          <a:xfrm>
            <a:off x="-534528" y="7893496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1"/>
            <a:ext cx="2518686" cy="6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542709" y="6669360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3131840" y="7893496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707904" y="8541568"/>
            <a:ext cx="75612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PISTA POLIESPORTIVA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35" y="1392934"/>
            <a:ext cx="4608865" cy="25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1601"/>
            <a:ext cx="56578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>
          <a:xfrm>
            <a:off x="1907704" y="116632"/>
            <a:ext cx="7561262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PAVELLÓ DEL PUJOLET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76085"/>
            <a:ext cx="5486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8964488" y="43471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4286026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5" descr="Inici - Club d'Esgrima S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" name="AutoShape 7" descr="Inici - Club d'Esgrima SH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-1660830"/>
            <a:ext cx="4739368" cy="31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02" y="116631"/>
            <a:ext cx="2555526" cy="6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95" y="2050203"/>
            <a:ext cx="43465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stadistiques infantil masculí – Pàgina 2 – CLUB BÀSQUET SOLSO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3" y="8037512"/>
            <a:ext cx="2011703" cy="201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612576" y="6858000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4805"/>
            <a:ext cx="56483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 bwMode="auto">
          <a:xfrm>
            <a:off x="1979712" y="188640"/>
            <a:ext cx="513841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COMPLEX VELL CONGOST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4923"/>
            <a:ext cx="55054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Resultados del baloncesto base de este fin de semana | BAXI Manres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66377"/>
            <a:ext cx="3439445" cy="32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036496" y="832563"/>
            <a:ext cx="792088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62191699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688" y="4839380"/>
            <a:ext cx="5605504" cy="3153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1416087" y="7630767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1416087" y="7536125"/>
            <a:ext cx="75612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PISTA POLIESPORTIVA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1"/>
            <a:ext cx="2518686" cy="64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El Manresa FS es conjura per guanyar dissabte al Lleida i classificar-se  per a la fase al títol | NacióManre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7317432"/>
            <a:ext cx="4715118" cy="31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8964488" y="434717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12 Rectángulo"/>
          <p:cNvSpPr/>
          <p:nvPr/>
        </p:nvSpPr>
        <p:spPr>
          <a:xfrm>
            <a:off x="-511520" y="6697979"/>
            <a:ext cx="10441160" cy="475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561022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1 Título"/>
          <p:cNvSpPr>
            <a:spLocks noGrp="1"/>
          </p:cNvSpPr>
          <p:nvPr>
            <p:ph type="title" idx="4294967295"/>
          </p:nvPr>
        </p:nvSpPr>
        <p:spPr>
          <a:xfrm>
            <a:off x="1907704" y="116632"/>
            <a:ext cx="7561262" cy="720725"/>
          </a:xfrm>
        </p:spPr>
        <p:txBody>
          <a:bodyPr anchor="ctr"/>
          <a:lstStyle/>
          <a:p>
            <a:r>
              <a:rPr lang="es-ES" altLang="ca-ES" sz="2400" b="1" dirty="0" smtClean="0">
                <a:latin typeface="Myriad Pro Black" pitchFamily="34" charset="0"/>
              </a:rPr>
              <a:t>PAVELLÓ DEL PUJOLET</a:t>
            </a:r>
          </a:p>
        </p:txBody>
      </p:sp>
      <p:pic>
        <p:nvPicPr>
          <p:cNvPr id="14340" name="Picture 4" descr="L'hoquei manresà presentarà els equips d'aquesta nova temporada amb una  festa al Pujolet | NacióManre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27" y="1172749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23" y="4326979"/>
            <a:ext cx="56292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27" y="4126577"/>
            <a:ext cx="3600400" cy="218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43468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258888" y="1510754"/>
            <a:ext cx="7489825" cy="46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466850"/>
            <a:ext cx="8424863" cy="1890713"/>
          </a:xfrm>
        </p:spPr>
        <p:txBody>
          <a:bodyPr/>
          <a:lstStyle/>
          <a:p>
            <a:pPr algn="ctr" eaLnBrk="1" hangingPunct="1"/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sz="4000" dirty="0" smtClean="0">
                <a:latin typeface="Myriad Pro Black" pitchFamily="34" charset="0"/>
              </a:rPr>
              <a:t/>
            </a:r>
            <a:br>
              <a:rPr lang="es-ES" altLang="ca-ES" sz="4000" dirty="0" smtClean="0">
                <a:latin typeface="Myriad Pro Black" pitchFamily="34" charset="0"/>
              </a:rPr>
            </a:br>
            <a:r>
              <a:rPr lang="es-ES" altLang="ca-ES" b="1" dirty="0" smtClean="0">
                <a:latin typeface="Myriad Pro Black" pitchFamily="34" charset="0"/>
              </a:rPr>
              <a:t>AJUNTAMENT DE MANRESA</a:t>
            </a:r>
            <a:r>
              <a:rPr lang="es-ES" altLang="ca-ES" sz="2000" b="1" dirty="0" smtClean="0">
                <a:latin typeface="Myriad Pro Black" pitchFamily="34" charset="0"/>
              </a:rPr>
              <a:t/>
            </a:r>
            <a:br>
              <a:rPr lang="es-ES" altLang="ca-ES" sz="2000" b="1" dirty="0" smtClean="0">
                <a:latin typeface="Myriad Pro Black" pitchFamily="34" charset="0"/>
              </a:rPr>
            </a:br>
            <a:r>
              <a:rPr lang="es-ES" altLang="ca-ES" sz="2000" b="1" dirty="0" smtClean="0">
                <a:latin typeface="Myriad Pro Black" pitchFamily="34" charset="0"/>
              </a:rPr>
              <a:t/>
            </a:r>
            <a:br>
              <a:rPr lang="es-ES" altLang="ca-ES" sz="2000" b="1" dirty="0" smtClean="0">
                <a:latin typeface="Myriad Pro Black" pitchFamily="34" charset="0"/>
              </a:rPr>
            </a:br>
            <a:r>
              <a:rPr lang="es-ES" altLang="ca-ES" b="1" dirty="0" smtClean="0">
                <a:latin typeface="Myriad Pro Black" pitchFamily="34" charset="0"/>
              </a:rPr>
              <a:t>regidoria d’Esports</a:t>
            </a:r>
            <a:endParaRPr lang="ca-ES" altLang="ca-ES" b="1" dirty="0" smtClean="0">
              <a:latin typeface="Myriad Pro Black" pitchFamily="34" charset="0"/>
            </a:endParaRPr>
          </a:p>
        </p:txBody>
      </p:sp>
      <p:sp>
        <p:nvSpPr>
          <p:cNvPr id="20483" name="1 Rectángulo"/>
          <p:cNvSpPr>
            <a:spLocks noChangeArrowheads="1"/>
          </p:cNvSpPr>
          <p:nvPr/>
        </p:nvSpPr>
        <p:spPr bwMode="auto">
          <a:xfrm>
            <a:off x="2339752" y="4057650"/>
            <a:ext cx="47051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2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2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Wingdings" pitchFamily="2" charset="2"/>
              <a:buChar char="§"/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ca-ES" sz="2800" b="1" dirty="0">
                <a:latin typeface="Myriad Pro Black" pitchFamily="34" charset="0"/>
              </a:rPr>
              <a:t>a</a:t>
            </a:r>
            <a:r>
              <a:rPr lang="es-ES" altLang="ca-ES" sz="2800" b="1" dirty="0" smtClean="0">
                <a:latin typeface="Myriad Pro Black" pitchFamily="34" charset="0"/>
              </a:rPr>
              <a:t>ltres activitats esportives</a:t>
            </a:r>
            <a:endParaRPr lang="ca-ES" altLang="ca-ES" sz="2800" b="1" dirty="0">
              <a:latin typeface="Verdana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620043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18 de gener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188640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CAMPIONAT DE CATALUNYA MÀSTER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165304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PISCINA MUNICIPAL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79" y="4869160"/>
            <a:ext cx="2361093" cy="11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7"/>
            <a:ext cx="8280177" cy="45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25271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6" y="119839"/>
            <a:ext cx="4554252" cy="643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7071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908075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16 de febrer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CAMINADA DE LA LLUM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539552" y="6093296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MONTSERRAT - MANRESA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1657090"/>
            <a:ext cx="7700304" cy="400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49" y="4149080"/>
            <a:ext cx="365362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37" y="3898565"/>
            <a:ext cx="3653623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790966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764059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23</a:t>
            </a:r>
            <a:r>
              <a:rPr lang="ca-ES" sz="2400" b="1" dirty="0" smtClean="0"/>
              <a:t> de febrer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TIRADA DE LA MISTERIOSA LLUM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467544" y="6093296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CAMP DE FUTBOL DE LES COTS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24" y="1385939"/>
            <a:ext cx="8405664" cy="472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15465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764059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28</a:t>
            </a:r>
            <a:r>
              <a:rPr lang="ca-ES" sz="2400" b="1" dirty="0" smtClean="0"/>
              <a:t> de febrer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FUTBOL AL CARRER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467544" y="6093296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PASSEIG PERE III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412163" cy="468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121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908075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1 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CAMPIONAT DE CATALUNYA </a:t>
            </a:r>
          </a:p>
          <a:p>
            <a:r>
              <a:rPr lang="it-IT" sz="2400" b="1" dirty="0" smtClean="0"/>
              <a:t>JÚNIOR-SÈNIOR DE NATACIÓ ARTÍSTICA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165304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PISCINA MUNICIPAL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379" y="4869160"/>
            <a:ext cx="2361093" cy="11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518759" y="1592513"/>
            <a:ext cx="8373721" cy="4644799"/>
            <a:chOff x="518759" y="1592513"/>
            <a:chExt cx="8373721" cy="4644799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59" y="1592513"/>
              <a:ext cx="8373721" cy="4644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300" y="5305731"/>
              <a:ext cx="1871140" cy="355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9704182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1916832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1 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692051"/>
            <a:ext cx="8136904" cy="15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CAMPIONAT DE CATALUNYA DE NATACIÓ ARTÍSTICA </a:t>
            </a:r>
          </a:p>
          <a:p>
            <a:r>
              <a:rPr lang="it-IT" sz="2400" b="1" dirty="0" smtClean="0"/>
              <a:t>(rutines combinades i duets mixtes aleví i infantil i rutina acrobàtica júnior)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165304"/>
            <a:ext cx="813690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PISCINA MUNICIPAL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97726"/>
            <a:ext cx="6437151" cy="356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17428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692696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/>
              <a:t>9</a:t>
            </a:r>
            <a:r>
              <a:rPr lang="ca-ES" sz="2400" b="1" dirty="0" smtClean="0"/>
              <a:t> </a:t>
            </a:r>
            <a:r>
              <a:rPr lang="ca-ES" sz="2400" b="1" dirty="0" smtClean="0"/>
              <a:t>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57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DUATLÓ ESCOLAR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093296"/>
            <a:ext cx="849694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ZONA ESPORTIVA DEL CONGOST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70" y="3092813"/>
            <a:ext cx="3704886" cy="300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2" y="1407472"/>
            <a:ext cx="42672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281275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5" descr="Inici - Club d'Esgrima S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9" name="AutoShape 7" descr="Inici - Club d'Esgrima SH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-1660830"/>
            <a:ext cx="4739368" cy="31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02" y="116631"/>
            <a:ext cx="2555526" cy="6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Resultados del baloncesto base de este fin de semana | BAXI Manre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39" y="7985603"/>
            <a:ext cx="2580995" cy="240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036496" y="832563"/>
            <a:ext cx="792088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7" name="Picture 4" descr="Estadistiques infantil masculí – Pàgina 2 – CLUB BÀSQUET SOLSO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8181528"/>
            <a:ext cx="2011703" cy="201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612576" y="6858000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2" name="1 Título"/>
          <p:cNvSpPr txBox="1">
            <a:spLocks/>
          </p:cNvSpPr>
          <p:nvPr/>
        </p:nvSpPr>
        <p:spPr bwMode="auto">
          <a:xfrm>
            <a:off x="1979712" y="188640"/>
            <a:ext cx="513841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COMPLEX VELL CONGOST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4704"/>
            <a:ext cx="56578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47" y="3392733"/>
            <a:ext cx="43465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82311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692696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16 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57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TRANSÈQUIA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093296"/>
            <a:ext cx="849694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RECORREGUT AMB ARRIBADA AL PARC DE L’AGULLA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1"/>
            <a:ext cx="3463553" cy="229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38" y="1247633"/>
            <a:ext cx="4248472" cy="238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6" y="3893505"/>
            <a:ext cx="4038754" cy="22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28" y="3885734"/>
            <a:ext cx="3381282" cy="22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6950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692696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23 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57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CURSA DE LA DONA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093296"/>
            <a:ext cx="849694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RECORREGUT URBÀ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753" y="1342435"/>
            <a:ext cx="9759777" cy="475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-268089" y="25121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9756434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0" y="135130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395536" y="692696"/>
            <a:ext cx="7315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23 de març de 2025</a:t>
            </a:r>
            <a:endParaRPr lang="es-ES" altLang="ca-ES" sz="2400" b="1" kern="0" dirty="0" smtClean="0">
              <a:latin typeface="Myriad Pro Black" pitchFamily="34" charset="0"/>
            </a:endParaRPr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9" name="1 Título"/>
          <p:cNvSpPr txBox="1">
            <a:spLocks/>
          </p:cNvSpPr>
          <p:nvPr/>
        </p:nvSpPr>
        <p:spPr bwMode="auto">
          <a:xfrm>
            <a:off x="395536" y="332011"/>
            <a:ext cx="8136904" cy="57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it-IT" sz="2400" b="1" dirty="0" smtClean="0"/>
              <a:t>LLIGA INFANTIL DE JUDO</a:t>
            </a:r>
            <a:endParaRPr lang="ca-ES" sz="2400" b="1" dirty="0" smtClean="0"/>
          </a:p>
        </p:txBody>
      </p:sp>
      <p:sp>
        <p:nvSpPr>
          <p:cNvPr id="16" name="1 Título"/>
          <p:cNvSpPr txBox="1">
            <a:spLocks/>
          </p:cNvSpPr>
          <p:nvPr/>
        </p:nvSpPr>
        <p:spPr bwMode="auto">
          <a:xfrm>
            <a:off x="395536" y="6093296"/>
            <a:ext cx="8496944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ca-ES" sz="2400" b="1" dirty="0" smtClean="0"/>
              <a:t>COMPLEX VELL CONGOST</a:t>
            </a:r>
            <a:endParaRPr lang="ca-ES" sz="2400" b="1" dirty="0"/>
          </a:p>
        </p:txBody>
      </p:sp>
      <p:sp>
        <p:nvSpPr>
          <p:cNvPr id="5" name="AutoShape 2" descr="Uns 80 karatekes d'arreu participen en un seminari organitzat per Esport7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3656" y="-144463"/>
            <a:ext cx="7891245" cy="591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3" y="1407510"/>
            <a:ext cx="8347670" cy="468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402185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6" name="AutoShape 5" descr="Inici - Club d'Esgrima S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9" name="AutoShape 7" descr="Inici - Club d'Esgrima SHM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13" name="12 Rectángulo"/>
          <p:cNvSpPr/>
          <p:nvPr/>
        </p:nvSpPr>
        <p:spPr>
          <a:xfrm>
            <a:off x="-612576" y="6669360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0" name="AutoShape 2" descr="Noticies - Manresa celebra diumenge el 12è Cros Escolar a les  instal·lacions de la Zona Esportiva del Congos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5" name="AutoShape 4" descr="Recorregut i afectacions en el trànsit de la Cursa de la Dona a Barcelona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8964488" y="0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21814"/>
            <a:ext cx="6264695" cy="587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732555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5" descr="Inici - Club d'Esgrima S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-1660830"/>
            <a:ext cx="4739368" cy="31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02" y="116631"/>
            <a:ext cx="2555526" cy="6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95" y="2050203"/>
            <a:ext cx="43465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036496" y="832563"/>
            <a:ext cx="792088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7" name="Picture 4" descr="Estadistiques infantil masculí – Pàgina 2 – CLUB BÀSQUET SOLSO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7821488"/>
            <a:ext cx="2938375" cy="29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 bwMode="auto">
          <a:xfrm>
            <a:off x="1691680" y="115987"/>
            <a:ext cx="513841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NOU PAVELLÓ DEL CONGOST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-612576" y="6858000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5500775"/>
            <a:ext cx="3862308" cy="217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5" y="1499706"/>
            <a:ext cx="7922520" cy="193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899" y="2406352"/>
            <a:ext cx="62865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89" y="707926"/>
            <a:ext cx="5238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26879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>
            <a:off x="0" y="221045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11 Rectángulo"/>
          <p:cNvSpPr/>
          <p:nvPr/>
        </p:nvSpPr>
        <p:spPr>
          <a:xfrm flipV="1">
            <a:off x="745666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1 Rectángulo"/>
          <p:cNvSpPr/>
          <p:nvPr/>
        </p:nvSpPr>
        <p:spPr>
          <a:xfrm>
            <a:off x="7229872" y="1461394"/>
            <a:ext cx="1518592" cy="95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AutoShape 4" descr="Consell Esportiu del B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7" name="AutoShape 2" descr="https://lacetans3x3.files.wordpress.com/2022/03/cropped-capcalera-we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4" name="AutoShape 2" descr="Manresa acull els paladins catalans joves de l'esgrima - Regió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6" name="AutoShape 5" descr="Inici - Club d'Esgrima SHM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-1660830"/>
            <a:ext cx="4739368" cy="316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602" y="116631"/>
            <a:ext cx="2555526" cy="65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401" y="2040193"/>
            <a:ext cx="434657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036496" y="832563"/>
            <a:ext cx="792088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7" name="Picture 4" descr="Estadistiques infantil masculí – Pàgina 2 – CLUB BÀSQUET SOLSO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011" y="7821488"/>
            <a:ext cx="2938375" cy="29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 bwMode="auto">
          <a:xfrm>
            <a:off x="1691680" y="115987"/>
            <a:ext cx="513841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990000"/>
                </a:solidFill>
                <a:latin typeface="Myriad Pro Black" pitchFamily="34" charset="0"/>
              </a:defRPr>
            </a:lvl9pPr>
          </a:lstStyle>
          <a:p>
            <a:r>
              <a:rPr lang="es-ES" altLang="ca-ES" sz="2400" b="1" kern="0" dirty="0" smtClean="0">
                <a:latin typeface="Myriad Pro Black" pitchFamily="34" charset="0"/>
              </a:rPr>
              <a:t>NOU PAVELLÓ DEL CONGOST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-612576" y="6858000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68" y="5500775"/>
            <a:ext cx="3862308" cy="217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3036"/>
            <a:ext cx="55530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534" y="3026503"/>
            <a:ext cx="6477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0" y="1078826"/>
            <a:ext cx="5574766" cy="37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20330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5" name="14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La Balconada estrena la seva gespa artificial - Regió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9144000" y="-6005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108520" y="188640"/>
            <a:ext cx="6336704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CAMP DE BEISBOL DEL CONGOST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-612576" y="671398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18 Rectángulo"/>
          <p:cNvSpPr/>
          <p:nvPr/>
        </p:nvSpPr>
        <p:spPr>
          <a:xfrm>
            <a:off x="9630175" y="-63228"/>
            <a:ext cx="292918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23 Rectángulo"/>
          <p:cNvSpPr/>
          <p:nvPr/>
        </p:nvSpPr>
        <p:spPr>
          <a:xfrm>
            <a:off x="4439716" y="3928690"/>
            <a:ext cx="13228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82029"/>
            <a:ext cx="570547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78" y="7458677"/>
            <a:ext cx="5631939" cy="320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47" y="1743280"/>
            <a:ext cx="5292080" cy="464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134883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5" name="14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La Balconada estrena la seva gespa artificial - Regió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6" name="15 Rectángulo"/>
          <p:cNvSpPr/>
          <p:nvPr/>
        </p:nvSpPr>
        <p:spPr>
          <a:xfrm>
            <a:off x="9144000" y="-6005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7" name="16 Rectángulo"/>
          <p:cNvSpPr/>
          <p:nvPr/>
        </p:nvSpPr>
        <p:spPr>
          <a:xfrm>
            <a:off x="-612576" y="671398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9" name="18 Rectángulo"/>
          <p:cNvSpPr/>
          <p:nvPr/>
        </p:nvSpPr>
        <p:spPr>
          <a:xfrm>
            <a:off x="9630175" y="-63228"/>
            <a:ext cx="292918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23 Rectángulo"/>
          <p:cNvSpPr/>
          <p:nvPr/>
        </p:nvSpPr>
        <p:spPr>
          <a:xfrm>
            <a:off x="4439716" y="3928690"/>
            <a:ext cx="13228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71039"/>
            <a:ext cx="56769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108520" y="188640"/>
            <a:ext cx="6336704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CAMP DE </a:t>
            </a:r>
            <a:r>
              <a:rPr lang="es-ES" altLang="ca-ES" sz="2400" b="1" dirty="0" smtClean="0">
                <a:latin typeface="Myriad Pro Black" pitchFamily="34" charset="0"/>
              </a:rPr>
              <a:t>RUGBI </a:t>
            </a:r>
            <a:r>
              <a:rPr lang="es-ES" altLang="ca-ES" sz="2400" b="1" dirty="0" smtClean="0">
                <a:latin typeface="Myriad Pro Black" pitchFamily="34" charset="0"/>
              </a:rPr>
              <a:t>DEL CONGOST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9000"/>
            <a:ext cx="55054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11" y="2802941"/>
            <a:ext cx="6355072" cy="357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751418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5" name="14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La Balconada estrena la seva gespa artificial - Regió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24" name="23 Rectángulo"/>
          <p:cNvSpPr/>
          <p:nvPr/>
        </p:nvSpPr>
        <p:spPr>
          <a:xfrm>
            <a:off x="4439716" y="3928690"/>
            <a:ext cx="13228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6" name="15 Rectángulo"/>
          <p:cNvSpPr/>
          <p:nvPr/>
        </p:nvSpPr>
        <p:spPr>
          <a:xfrm>
            <a:off x="8892480" y="-18063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88640"/>
            <a:ext cx="5715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1260648" y="188640"/>
            <a:ext cx="6336704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CAMP DE FUTBOL DE</a:t>
            </a:r>
            <a:br>
              <a:rPr lang="es-ES" altLang="ca-ES" sz="2400" b="1" dirty="0" smtClean="0">
                <a:latin typeface="Myriad Pro Black" pitchFamily="34" charset="0"/>
              </a:rPr>
            </a:br>
            <a:r>
              <a:rPr lang="es-ES" altLang="ca-ES" sz="2400" b="1" dirty="0" smtClean="0">
                <a:latin typeface="Myriad Pro Black" pitchFamily="34" charset="0"/>
              </a:rPr>
              <a:t> LA BALCONADA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1" y="1988840"/>
            <a:ext cx="566737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0" y="4479007"/>
            <a:ext cx="55054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522168"/>
            <a:ext cx="5534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-612576" y="671398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11" y="2420888"/>
            <a:ext cx="5048082" cy="283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324528" y="-63228"/>
            <a:ext cx="292918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78015284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 flipV="1">
            <a:off x="889682" y="1511073"/>
            <a:ext cx="814681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5" name="14 Rectángulo"/>
          <p:cNvSpPr/>
          <p:nvPr/>
        </p:nvSpPr>
        <p:spPr>
          <a:xfrm>
            <a:off x="0" y="7937"/>
            <a:ext cx="899592" cy="6376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" name="AutoShape 4" descr="La Balconada, un sentiment únic pel futbol - Regió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 dirty="0"/>
          </a:p>
        </p:txBody>
      </p:sp>
      <p:sp>
        <p:nvSpPr>
          <p:cNvPr id="4" name="3 Rectángulo"/>
          <p:cNvSpPr/>
          <p:nvPr/>
        </p:nvSpPr>
        <p:spPr>
          <a:xfrm>
            <a:off x="9036496" y="260648"/>
            <a:ext cx="576064" cy="684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376264" cy="60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6" descr="La Balconada estrena la seva gespa artificial - Regió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a-ES"/>
          </a:p>
        </p:txBody>
      </p:sp>
      <p:sp>
        <p:nvSpPr>
          <p:cNvPr id="17" name="16 Rectángulo"/>
          <p:cNvSpPr/>
          <p:nvPr/>
        </p:nvSpPr>
        <p:spPr>
          <a:xfrm>
            <a:off x="-612576" y="6713984"/>
            <a:ext cx="10441160" cy="53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24" name="23 Rectángulo"/>
          <p:cNvSpPr/>
          <p:nvPr/>
        </p:nvSpPr>
        <p:spPr>
          <a:xfrm>
            <a:off x="4439716" y="3928690"/>
            <a:ext cx="13228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6" name="15 Rectángulo"/>
          <p:cNvSpPr/>
          <p:nvPr/>
        </p:nvSpPr>
        <p:spPr>
          <a:xfrm>
            <a:off x="8892480" y="-18063"/>
            <a:ext cx="576064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822736"/>
            <a:ext cx="57340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1 Título"/>
          <p:cNvSpPr>
            <a:spLocks noGrp="1"/>
          </p:cNvSpPr>
          <p:nvPr>
            <p:ph type="title" idx="4294967295"/>
          </p:nvPr>
        </p:nvSpPr>
        <p:spPr>
          <a:xfrm>
            <a:off x="-1260648" y="188640"/>
            <a:ext cx="6336704" cy="720725"/>
          </a:xfrm>
        </p:spPr>
        <p:txBody>
          <a:bodyPr anchor="ctr"/>
          <a:lstStyle/>
          <a:p>
            <a:pPr algn="r"/>
            <a:r>
              <a:rPr lang="es-ES" altLang="ca-ES" sz="2400" b="1" dirty="0" smtClean="0">
                <a:latin typeface="Myriad Pro Black" pitchFamily="34" charset="0"/>
              </a:rPr>
              <a:t>CAMP DE FUTBOL DE</a:t>
            </a:r>
            <a:br>
              <a:rPr lang="es-ES" altLang="ca-ES" sz="2400" b="1" dirty="0" smtClean="0">
                <a:latin typeface="Myriad Pro Black" pitchFamily="34" charset="0"/>
              </a:rPr>
            </a:br>
            <a:r>
              <a:rPr lang="es-ES" altLang="ca-ES" sz="2400" b="1" dirty="0" smtClean="0">
                <a:latin typeface="Myriad Pro Black" pitchFamily="34" charset="0"/>
              </a:rPr>
              <a:t> LA BALCONADA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2" y="4516959"/>
            <a:ext cx="5600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1783"/>
            <a:ext cx="5048082" cy="283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9324528" y="-63228"/>
            <a:ext cx="292918" cy="7101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823362499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clipse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2_Eclips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Eclipse</Template>
  <TotalTime>71118</TotalTime>
  <Words>253</Words>
  <Application>Microsoft Office PowerPoint</Application>
  <PresentationFormat>Presentación en pantalla (4:3)</PresentationFormat>
  <Paragraphs>91</Paragraphs>
  <Slides>33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2_Eclipse</vt:lpstr>
      <vt:lpstr>AJUNTAMENT DE MANRESA  regidoria d’Esports  COMPETICIONS I ACTIVITATS</vt:lpstr>
      <vt:lpstr>Presentación de PowerPoint</vt:lpstr>
      <vt:lpstr>Presentación de PowerPoint</vt:lpstr>
      <vt:lpstr>Presentación de PowerPoint</vt:lpstr>
      <vt:lpstr>Presentación de PowerPoint</vt:lpstr>
      <vt:lpstr>CAMP DE BEISBOL DEL CONGOST</vt:lpstr>
      <vt:lpstr>CAMP DE RUGBI DEL CONGOST</vt:lpstr>
      <vt:lpstr>CAMP DE FUTBOL DE  LA BALCONADA</vt:lpstr>
      <vt:lpstr>CAMP DE FUTBOL DE  LA BALCONADA</vt:lpstr>
      <vt:lpstr>ESTADI DE FUTBOL  DEL CONGOST</vt:lpstr>
      <vt:lpstr>ESTADI DE FUTBOL  DEL CONGOST</vt:lpstr>
      <vt:lpstr>CAMP MION-PUIGBERENGUER</vt:lpstr>
      <vt:lpstr>CAMP MION-PUIGBERENGUER</vt:lpstr>
      <vt:lpstr>CAMP PARE IGNASI PUIG</vt:lpstr>
      <vt:lpstr>CAMP DE FUTBOL LES COTS  </vt:lpstr>
      <vt:lpstr>PAVELLÓ OMS I DE PRAT</vt:lpstr>
      <vt:lpstr>PAVELLÓ ATENEU LES BASES</vt:lpstr>
      <vt:lpstr>PAVELLÓ JOVIAT</vt:lpstr>
      <vt:lpstr>PAVELLÓ DEL PUJOLET</vt:lpstr>
      <vt:lpstr>PAVELLÓ DEL PUJOLET</vt:lpstr>
      <vt:lpstr>                    AJUNTAMENT DE MANRESA  regidoria d’Esports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Governació</dc:title>
  <dc:creator>user</dc:creator>
  <cp:lastModifiedBy>Irene Guixaró</cp:lastModifiedBy>
  <cp:revision>1232</cp:revision>
  <cp:lastPrinted>2022-10-28T12:51:47Z</cp:lastPrinted>
  <dcterms:created xsi:type="dcterms:W3CDTF">2011-09-10T13:51:46Z</dcterms:created>
  <dcterms:modified xsi:type="dcterms:W3CDTF">2025-01-17T12:41:13Z</dcterms:modified>
</cp:coreProperties>
</file>